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81" r:id="rId2"/>
    <p:sldId id="256" r:id="rId3"/>
    <p:sldId id="257" r:id="rId4"/>
    <p:sldId id="258" r:id="rId5"/>
    <p:sldId id="259" r:id="rId6"/>
    <p:sldId id="260" r:id="rId7"/>
    <p:sldId id="261" r:id="rId8"/>
    <p:sldId id="276" r:id="rId9"/>
    <p:sldId id="279" r:id="rId10"/>
    <p:sldId id="262" r:id="rId11"/>
    <p:sldId id="263" r:id="rId12"/>
    <p:sldId id="280" r:id="rId13"/>
    <p:sldId id="265" r:id="rId14"/>
    <p:sldId id="28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415039AA-543B-4E7F-90D0-EE2C2E6F463D}" type="datetimeFigureOut">
              <a:rPr lang="en-US" smtClean="0"/>
              <a:t>10/20/2013</a:t>
            </a:fld>
            <a:endParaRPr lang="en-US"/>
          </a:p>
        </p:txBody>
      </p:sp>
      <p:sp>
        <p:nvSpPr>
          <p:cNvPr id="16" name="Slide Number Placeholder 15"/>
          <p:cNvSpPr>
            <a:spLocks noGrp="1"/>
          </p:cNvSpPr>
          <p:nvPr>
            <p:ph type="sldNum" sz="quarter" idx="11"/>
          </p:nvPr>
        </p:nvSpPr>
        <p:spPr/>
        <p:txBody>
          <a:bodyPr/>
          <a:lstStyle/>
          <a:p>
            <a:fld id="{0640A81C-5E6C-4103-AF30-E2F4E07A59CE}"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15039AA-543B-4E7F-90D0-EE2C2E6F463D}" type="datetimeFigureOut">
              <a:rPr lang="en-US" smtClean="0"/>
              <a:t>10/20/2013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0A81C-5E6C-4103-AF30-E2F4E07A59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15039AA-543B-4E7F-90D0-EE2C2E6F463D}" type="datetimeFigureOut">
              <a:rPr lang="en-US" smtClean="0"/>
              <a:t>10/20/2013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0A81C-5E6C-4103-AF30-E2F4E07A59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415039AA-543B-4E7F-90D0-EE2C2E6F463D}" type="datetimeFigureOut">
              <a:rPr lang="en-US" smtClean="0"/>
              <a:t>10/20/2013</a:t>
            </a:fld>
            <a:endParaRPr lang="en-US"/>
          </a:p>
        </p:txBody>
      </p:sp>
      <p:sp>
        <p:nvSpPr>
          <p:cNvPr id="15" name="Slide Number Placeholder 14"/>
          <p:cNvSpPr>
            <a:spLocks noGrp="1"/>
          </p:cNvSpPr>
          <p:nvPr>
            <p:ph type="sldNum" sz="quarter" idx="15"/>
          </p:nvPr>
        </p:nvSpPr>
        <p:spPr/>
        <p:txBody>
          <a:bodyPr/>
          <a:lstStyle>
            <a:lvl1pPr algn="ctr">
              <a:defRPr/>
            </a:lvl1pPr>
          </a:lstStyle>
          <a:p>
            <a:fld id="{0640A81C-5E6C-4103-AF30-E2F4E07A59CE}"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15039AA-543B-4E7F-90D0-EE2C2E6F463D}" type="datetimeFigureOut">
              <a:rPr lang="en-US" smtClean="0"/>
              <a:t>10/20/2013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0A81C-5E6C-4103-AF30-E2F4E07A59CE}"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15039AA-543B-4E7F-90D0-EE2C2E6F463D}" type="datetimeFigureOut">
              <a:rPr lang="en-US" smtClean="0"/>
              <a:t>10/20/2013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0A81C-5E6C-4103-AF30-E2F4E07A59CE}"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640A81C-5E6C-4103-AF30-E2F4E07A59CE}"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415039AA-543B-4E7F-90D0-EE2C2E6F463D}" type="datetimeFigureOut">
              <a:rPr lang="en-US" smtClean="0"/>
              <a:t>10/20/2013</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15039AA-543B-4E7F-90D0-EE2C2E6F463D}" type="datetimeFigureOut">
              <a:rPr lang="en-US" smtClean="0"/>
              <a:t>10/20/2013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40A81C-5E6C-4103-AF30-E2F4E07A59CE}"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5039AA-543B-4E7F-90D0-EE2C2E6F463D}" type="datetimeFigureOut">
              <a:rPr lang="en-US" smtClean="0"/>
              <a:t>10/20/2013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40A81C-5E6C-4103-AF30-E2F4E07A59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415039AA-543B-4E7F-90D0-EE2C2E6F463D}" type="datetimeFigureOut">
              <a:rPr lang="en-US" smtClean="0"/>
              <a:t>10/20/2013</a:t>
            </a:fld>
            <a:endParaRPr lang="en-US"/>
          </a:p>
        </p:txBody>
      </p:sp>
      <p:sp>
        <p:nvSpPr>
          <p:cNvPr id="9" name="Slide Number Placeholder 8"/>
          <p:cNvSpPr>
            <a:spLocks noGrp="1"/>
          </p:cNvSpPr>
          <p:nvPr>
            <p:ph type="sldNum" sz="quarter" idx="15"/>
          </p:nvPr>
        </p:nvSpPr>
        <p:spPr/>
        <p:txBody>
          <a:bodyPr/>
          <a:lstStyle/>
          <a:p>
            <a:fld id="{0640A81C-5E6C-4103-AF30-E2F4E07A59CE}"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415039AA-543B-4E7F-90D0-EE2C2E6F463D}" type="datetimeFigureOut">
              <a:rPr lang="en-US" smtClean="0"/>
              <a:t>10/20/2013</a:t>
            </a:fld>
            <a:endParaRPr lang="en-US"/>
          </a:p>
        </p:txBody>
      </p:sp>
      <p:sp>
        <p:nvSpPr>
          <p:cNvPr id="9" name="Slide Number Placeholder 8"/>
          <p:cNvSpPr>
            <a:spLocks noGrp="1"/>
          </p:cNvSpPr>
          <p:nvPr>
            <p:ph type="sldNum" sz="quarter" idx="11"/>
          </p:nvPr>
        </p:nvSpPr>
        <p:spPr/>
        <p:txBody>
          <a:bodyPr/>
          <a:lstStyle/>
          <a:p>
            <a:fld id="{0640A81C-5E6C-4103-AF30-E2F4E07A59CE}"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15039AA-543B-4E7F-90D0-EE2C2E6F463D}" type="datetimeFigureOut">
              <a:rPr lang="en-US" smtClean="0"/>
              <a:t>10/20/2013</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0640A81C-5E6C-4103-AF30-E2F4E07A59CE}"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r.wikipedia.org/wiki/%D0%94%D0%B0%D1%82%D0%BE%D1%82%D0%B5%D0%BA%D0%B0:%D0%89%D1%83%D0%B1%D0%BE%D0%BC%D0%B8%D1%80_%D0%A1%D1%82%D0%BE%D1%98%D0%B0%D0%BD%D0%BE%D0%B2%D0%B8%D1%9B.jpg" TargetMode="External"/><Relationship Id="rId2" Type="http://schemas.openxmlformats.org/officeDocument/2006/relationships/image" Target="../media/image11.jpeg"/><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hyperlink" Target="http://sr.wikipedia.org/wiki/%D0%94%D0%B0%D1%82%D0%BE%D1%82%D0%B5%D0%BA%D0%B0:Ljubimir_davidovic.jpg" TargetMode="Externa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340768"/>
            <a:ext cx="9903673" cy="1754326"/>
          </a:xfrm>
          <a:prstGeom prst="rect">
            <a:avLst/>
          </a:prstGeom>
          <a:noFill/>
        </p:spPr>
        <p:txBody>
          <a:bodyPr wrap="square" rtlCol="0">
            <a:spAutoFit/>
          </a:bodyPr>
          <a:lstStyle/>
          <a:p>
            <a:r>
              <a:rPr lang="sr-Latn-CS" sz="5400" dirty="0" smtClean="0">
                <a:latin typeface="Times New Roman" pitchFamily="18" charset="0"/>
                <a:cs typeface="Times New Roman" pitchFamily="18" charset="0"/>
              </a:rPr>
              <a:t>Politički život i stranke u Srbiji</a:t>
            </a:r>
          </a:p>
          <a:p>
            <a:r>
              <a:rPr lang="sr-Latn-CS" sz="5400" dirty="0" smtClean="0">
                <a:latin typeface="Times New Roman" pitchFamily="18" charset="0"/>
                <a:cs typeface="Times New Roman" pitchFamily="18" charset="0"/>
              </a:rPr>
              <a:t> krajem 19. i početkom 20 veka</a:t>
            </a:r>
            <a:endParaRPr lang="en-US" sz="5400" dirty="0">
              <a:latin typeface="Times New Roman" pitchFamily="18" charset="0"/>
              <a:cs typeface="Times New Roman" pitchFamily="18" charset="0"/>
            </a:endParaRPr>
          </a:p>
        </p:txBody>
      </p:sp>
      <p:sp>
        <p:nvSpPr>
          <p:cNvPr id="3" name="TextBox 2"/>
          <p:cNvSpPr txBox="1"/>
          <p:nvPr/>
        </p:nvSpPr>
        <p:spPr>
          <a:xfrm>
            <a:off x="6804248" y="5301208"/>
            <a:ext cx="1694631" cy="923330"/>
          </a:xfrm>
          <a:prstGeom prst="rect">
            <a:avLst/>
          </a:prstGeom>
          <a:noFill/>
        </p:spPr>
        <p:txBody>
          <a:bodyPr wrap="none" rtlCol="0">
            <a:spAutoFit/>
          </a:bodyPr>
          <a:lstStyle/>
          <a:p>
            <a:r>
              <a:rPr lang="sr-Latn-CS" dirty="0" smtClean="0"/>
              <a:t>Autori:</a:t>
            </a:r>
          </a:p>
          <a:p>
            <a:r>
              <a:rPr lang="sr-Latn-CS" dirty="0" smtClean="0"/>
              <a:t>Boris Romanov</a:t>
            </a:r>
          </a:p>
          <a:p>
            <a:r>
              <a:rPr lang="sr-Latn-CS" dirty="0" smtClean="0"/>
              <a:t>Vladimir Pešić</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784976" cy="7017306"/>
          </a:xfrm>
          <a:prstGeom prst="rect">
            <a:avLst/>
          </a:prstGeom>
          <a:noFill/>
        </p:spPr>
        <p:txBody>
          <a:bodyPr wrap="square" rtlCol="0">
            <a:spAutoFit/>
          </a:bodyPr>
          <a:lstStyle/>
          <a:p>
            <a:r>
              <a:rPr lang="sr-Latn-CS" dirty="0">
                <a:latin typeface="Times New Roman" pitchFamily="18" charset="0"/>
                <a:cs typeface="Times New Roman" pitchFamily="18" charset="0"/>
              </a:rPr>
              <a:t>P</a:t>
            </a:r>
            <a:r>
              <a:rPr lang="vi-VN" dirty="0" smtClean="0">
                <a:latin typeface="Times New Roman" pitchFamily="18" charset="0"/>
                <a:cs typeface="Times New Roman" pitchFamily="18" charset="0"/>
              </a:rPr>
              <a:t>osle revolucionarnog Majskog prevrata 1903. nastala</a:t>
            </a:r>
            <a:r>
              <a:rPr lang="sr-Latn-CS" dirty="0" smtClean="0">
                <a:latin typeface="Times New Roman" pitchFamily="18" charset="0"/>
                <a:cs typeface="Times New Roman" pitchFamily="18" charset="0"/>
              </a:rPr>
              <a:t> je podela </a:t>
            </a:r>
            <a:r>
              <a:rPr lang="vi-VN" dirty="0" smtClean="0">
                <a:latin typeface="Times New Roman" pitchFamily="18" charset="0"/>
                <a:cs typeface="Times New Roman" pitchFamily="18" charset="0"/>
              </a:rPr>
              <a:t> između radikala i neradikala. U gotovo postrevolucionarnoj atmosferi produbila se podela koja je među tim strankama nastala prilikom njihovog formiranja osamdesetih godina 19. veka</a:t>
            </a:r>
            <a:r>
              <a:rPr lang="sr-Latn-CS" dirty="0" smtClean="0">
                <a:latin typeface="Times New Roman" pitchFamily="18" charset="0"/>
                <a:cs typeface="Times New Roman" pitchFamily="18" charset="0"/>
              </a:rPr>
              <a:t>.</a:t>
            </a:r>
            <a:r>
              <a:rPr lang="vi-VN" dirty="0" smtClean="0">
                <a:latin typeface="Times New Roman" pitchFamily="18" charset="0"/>
                <a:cs typeface="Times New Roman" pitchFamily="18" charset="0"/>
              </a:rPr>
              <a:t> Kontinuitet te podele koji je trajao više od trideset godina, bez obzira na velike i dramatične promene koje je u tom vremenu doživela Srbija, pokazuje kako je i ponašanje stranaka koje nisu želele da prevaziđu tradicionalne podele i u novim uslovima stvore nove, moderne kriiterijume pluralizacije, uticalo na produbljivanje fiksirane podele. Revolucionarni preokret je, naprotiv, tu podelu produbio i dopunio je novom emocijom dodajući starim taborima nove odrednice – revolucionari i reakcionari.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Prošlost</a:t>
            </a:r>
            <a:r>
              <a:rPr lang="en-US" dirty="0" smtClean="0">
                <a:latin typeface="Times New Roman" pitchFamily="18" charset="0"/>
                <a:cs typeface="Times New Roman" pitchFamily="18" charset="0"/>
              </a:rPr>
              <a:t> je </a:t>
            </a:r>
            <a:r>
              <a:rPr lang="en-US" dirty="0" err="1" smtClean="0">
                <a:latin typeface="Times New Roman" pitchFamily="18" charset="0"/>
                <a:cs typeface="Times New Roman" pitchFamily="18" charset="0"/>
              </a:rPr>
              <a:t>tako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postala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jedna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ključnih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vododelnica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srpske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političke</a:t>
            </a:r>
            <a:r>
              <a:rPr lang="en-US" dirty="0" smtClean="0">
                <a:latin typeface="Times New Roman" pitchFamily="18" charset="0"/>
                <a:cs typeface="Times New Roman" pitchFamily="18" charset="0"/>
              </a:rPr>
              <a:t> scene. </a:t>
            </a:r>
            <a:r>
              <a:rPr lang="en-US" dirty="0" err="1" smtClean="0">
                <a:latin typeface="Times New Roman" pitchFamily="18" charset="0"/>
                <a:cs typeface="Times New Roman" pitchFamily="18" charset="0"/>
              </a:rPr>
              <a:t>Radikali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je </a:t>
            </a:r>
            <a:r>
              <a:rPr lang="en-US" dirty="0" err="1" smtClean="0">
                <a:latin typeface="Times New Roman" pitchFamily="18" charset="0"/>
                <a:cs typeface="Times New Roman" pitchFamily="18" charset="0"/>
              </a:rPr>
              <a:t>koristili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 bi </a:t>
            </a:r>
            <a:r>
              <a:rPr lang="en-US" dirty="0" err="1" smtClean="0">
                <a:latin typeface="Times New Roman" pitchFamily="18" charset="0"/>
                <a:cs typeface="Times New Roman" pitchFamily="18" charset="0"/>
              </a:rPr>
              <a:t>diskvalfikovali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druge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 bi </a:t>
            </a:r>
            <a:r>
              <a:rPr lang="en-US" dirty="0" err="1" smtClean="0">
                <a:latin typeface="Times New Roman" pitchFamily="18" charset="0"/>
                <a:cs typeface="Times New Roman" pitchFamily="18" charset="0"/>
              </a:rPr>
              <a:t>svoju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pobedničku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poziciju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zasnovali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slici</a:t>
            </a:r>
            <a:r>
              <a:rPr lang="en-US" dirty="0" smtClean="0">
                <a:latin typeface="Times New Roman" pitchFamily="18" charset="0"/>
                <a:cs typeface="Times New Roman" pitchFamily="18" charset="0"/>
              </a:rPr>
              <a:t> o </a:t>
            </a:r>
            <a:r>
              <a:rPr lang="en-US" dirty="0" err="1" smtClean="0">
                <a:latin typeface="Times New Roman" pitchFamily="18" charset="0"/>
                <a:cs typeface="Times New Roman" pitchFamily="18" charset="0"/>
              </a:rPr>
              <a:t>svojoj</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besprekornoj</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prošlost</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svojoj</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partijskoj</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štampi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skupštinskim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istupima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predstavnci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radikala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koristili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argument </a:t>
            </a:r>
            <a:r>
              <a:rPr lang="en-US" dirty="0" err="1" smtClean="0">
                <a:latin typeface="Times New Roman" pitchFamily="18" charset="0"/>
                <a:cs typeface="Times New Roman" pitchFamily="18" charset="0"/>
              </a:rPr>
              <a:t>prošlosti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 bi </a:t>
            </a:r>
            <a:r>
              <a:rPr lang="en-US" dirty="0" err="1" smtClean="0">
                <a:latin typeface="Times New Roman" pitchFamily="18" charset="0"/>
                <a:cs typeface="Times New Roman" pitchFamily="18" charset="0"/>
              </a:rPr>
              <a:t>pokazli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svoje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žrtve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podnete</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borbi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političke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slobode</a:t>
            </a:r>
            <a:r>
              <a:rPr lang="en-US" dirty="0" smtClean="0">
                <a:latin typeface="Times New Roman" pitchFamily="18" charset="0"/>
                <a:cs typeface="Times New Roman" pitchFamily="18" charset="0"/>
              </a:rPr>
              <a:t>. Argument </a:t>
            </a:r>
            <a:r>
              <a:rPr lang="en-US" dirty="0" err="1" smtClean="0">
                <a:latin typeface="Times New Roman" pitchFamily="18" charset="0"/>
                <a:cs typeface="Times New Roman" pitchFamily="18" charset="0"/>
              </a:rPr>
              <a:t>prošlosti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korišten</a:t>
            </a:r>
            <a:r>
              <a:rPr lang="en-US" dirty="0" smtClean="0">
                <a:latin typeface="Times New Roman" pitchFamily="18" charset="0"/>
                <a:cs typeface="Times New Roman" pitchFamily="18" charset="0"/>
              </a:rPr>
              <a:t> je </a:t>
            </a:r>
            <a:r>
              <a:rPr lang="en-US" dirty="0" err="1" smtClean="0">
                <a:latin typeface="Times New Roman" pitchFamily="18" charset="0"/>
                <a:cs typeface="Times New Roman" pitchFamily="18" charset="0"/>
              </a:rPr>
              <a:t>najčešće</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obračunu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naprednjacima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označavani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podržavali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lični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režim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Obrenovića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reakcionari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simboli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svega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lošeg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čemu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radikali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mesto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ostavljali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još</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jedino</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prošlosti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razliku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narodnjaka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Narodna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stranka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nastala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naslednica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nekadašnje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Liberalne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želeli</a:t>
            </a:r>
            <a:r>
              <a:rPr lang="sr-Latn-CS" dirty="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pokažu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diskontinuitet</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odnosu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liberale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 ne </a:t>
            </a:r>
            <a:r>
              <a:rPr lang="en-US" dirty="0" err="1" smtClean="0">
                <a:latin typeface="Times New Roman" pitchFamily="18" charset="0"/>
                <a:cs typeface="Times New Roman" pitchFamily="18" charset="0"/>
              </a:rPr>
              <a:t>snose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odgovornost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njihovo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ponašanje</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prošlosti</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naprednjaci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prihvatali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podelu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liniji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prošlosti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Koristili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je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 bi </a:t>
            </a:r>
            <a:r>
              <a:rPr lang="en-US" dirty="0" err="1" smtClean="0">
                <a:latin typeface="Times New Roman" pitchFamily="18" charset="0"/>
                <a:cs typeface="Times New Roman" pitchFamily="18" charset="0"/>
              </a:rPr>
              <a:t>podsetili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javnost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upravo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vazalne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Srbije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napravili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modernu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kraljevinu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reorganizovali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prosvetu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legalizovali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političke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slobode</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vidu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zakona</a:t>
            </a:r>
            <a:r>
              <a:rPr lang="en-US" dirty="0" smtClean="0">
                <a:latin typeface="Times New Roman" pitchFamily="18" charset="0"/>
                <a:cs typeface="Times New Roman" pitchFamily="18" charset="0"/>
              </a:rPr>
              <a:t> o </a:t>
            </a:r>
            <a:r>
              <a:rPr lang="en-US" dirty="0" err="1" smtClean="0">
                <a:latin typeface="Times New Roman" pitchFamily="18" charset="0"/>
                <a:cs typeface="Times New Roman" pitchFamily="18" charset="0"/>
              </a:rPr>
              <a:t>štampi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slobodi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zbora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uveli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nezavisnost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sudstva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modernizovali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vojsku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privred</a:t>
            </a:r>
            <a:r>
              <a:rPr lang="sr-Latn-CS" dirty="0" smtClean="0">
                <a:latin typeface="Times New Roman" pitchFamily="18" charset="0"/>
                <a:cs typeface="Times New Roman" pitchFamily="18" charset="0"/>
              </a:rPr>
              <a:t>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Sliku</a:t>
            </a:r>
            <a:r>
              <a:rPr lang="en-US" dirty="0" smtClean="0">
                <a:latin typeface="Times New Roman" pitchFamily="18" charset="0"/>
                <a:cs typeface="Times New Roman" pitchFamily="18" charset="0"/>
              </a:rPr>
              <a:t> o </a:t>
            </a:r>
            <a:r>
              <a:rPr lang="en-US" dirty="0" err="1" smtClean="0">
                <a:latin typeface="Times New Roman" pitchFamily="18" charset="0"/>
                <a:cs typeface="Times New Roman" pitchFamily="18" charset="0"/>
              </a:rPr>
              <a:t>svojoj</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uzornoj</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prošlosti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koristili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 bi </a:t>
            </a:r>
            <a:r>
              <a:rPr lang="en-US" dirty="0" err="1" smtClean="0">
                <a:latin typeface="Times New Roman" pitchFamily="18" charset="0"/>
                <a:cs typeface="Times New Roman" pitchFamily="18" charset="0"/>
              </a:rPr>
              <a:t>radikale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samostalce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označavali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revolucionare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anarhiste</a:t>
            </a:r>
            <a:r>
              <a:rPr lang="sr-Latn-CS"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endParaRPr lang="vi-VN"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496943" cy="6463308"/>
          </a:xfrm>
          <a:prstGeom prst="rect">
            <a:avLst/>
          </a:prstGeom>
          <a:noFill/>
        </p:spPr>
        <p:txBody>
          <a:bodyPr wrap="square" rtlCol="0">
            <a:spAutoFit/>
          </a:bodyPr>
          <a:lstStyle/>
          <a:p>
            <a:r>
              <a:rPr lang="vi-VN" dirty="0" smtClean="0">
                <a:latin typeface="+mj-lt"/>
              </a:rPr>
              <a:t>Podelu na radikale i neradikale označila je i posebna retorika. Podele koje je ta retorika izražavala savremenici su nazivali različitim imenima, ali je suština ostajala ista.Atmosfera u kojoj se čitava opozicija bez razlike osećala kao degradrani deo društva</a:t>
            </a:r>
            <a:r>
              <a:rPr lang="sr-Latn-CS" dirty="0" smtClean="0">
                <a:latin typeface="+mj-lt"/>
              </a:rPr>
              <a:t> </a:t>
            </a:r>
            <a:r>
              <a:rPr lang="vi-VN" dirty="0" smtClean="0">
                <a:latin typeface="+mj-lt"/>
              </a:rPr>
              <a:t>proisticala je iz ključnih elemenata samorazumevanja Radikalne stranke koja je između sebe i naroda stavljala znak jednakosti, zbog čega je pluralizaciju doživljavala kao raskol, narodno zlo. Zbog toga su protivnike optuživali da služe tuđinskom interes</a:t>
            </a:r>
            <a:r>
              <a:rPr lang="sr-Latn-CS" dirty="0" smtClean="0">
                <a:latin typeface="+mj-lt"/>
              </a:rPr>
              <a:t>u i </a:t>
            </a:r>
            <a:r>
              <a:rPr lang="vi-VN" dirty="0" smtClean="0">
                <a:latin typeface="+mj-lt"/>
              </a:rPr>
              <a:t> da idu na ruku neprijateljima Srbije. Motiv izdaje prihvatili su od vladajuće stranke i drugi akteri političkog žvota, koristeći ga kako protiv vlasti tako i protiv drugih opoziciono orijentisanih konkurenata. Međutim, uprkos burnoj retorici, situacija se tokom jedanaest godina parlamentarizma ipak menjala i modernizmovala. Institucionalni i politički sistem parlamentarizma je sam svojim pravilima i formalnim okvirom koji je postavio počeo da deluje modernizatorski i da prevazilazi mnoge tradicionalne prepreke koje su ga ograničavale</a:t>
            </a:r>
            <a:r>
              <a:rPr lang="sr-Latn-CS" dirty="0" smtClean="0">
                <a:latin typeface="+mj-lt"/>
              </a:rPr>
              <a:t>.</a:t>
            </a:r>
            <a:r>
              <a:rPr lang="en-US" dirty="0" smtClean="0">
                <a:latin typeface="+mj-lt"/>
              </a:rPr>
              <a:t> </a:t>
            </a:r>
            <a:r>
              <a:rPr lang="en-US" dirty="0" err="1" smtClean="0">
                <a:latin typeface="+mj-lt"/>
              </a:rPr>
              <a:t>Radilo</a:t>
            </a:r>
            <a:r>
              <a:rPr lang="en-US" dirty="0" smtClean="0">
                <a:latin typeface="+mj-lt"/>
              </a:rPr>
              <a:t> se pre </a:t>
            </a:r>
            <a:r>
              <a:rPr lang="en-US" dirty="0" err="1" smtClean="0">
                <a:latin typeface="+mj-lt"/>
              </a:rPr>
              <a:t>svega</a:t>
            </a:r>
            <a:r>
              <a:rPr lang="en-US" dirty="0" smtClean="0">
                <a:latin typeface="+mj-lt"/>
              </a:rPr>
              <a:t> o tome </a:t>
            </a:r>
            <a:r>
              <a:rPr lang="en-US" dirty="0" err="1" smtClean="0">
                <a:latin typeface="+mj-lt"/>
              </a:rPr>
              <a:t>da</a:t>
            </a:r>
            <a:r>
              <a:rPr lang="en-US" dirty="0" smtClean="0">
                <a:latin typeface="+mj-lt"/>
              </a:rPr>
              <a:t> </a:t>
            </a:r>
            <a:r>
              <a:rPr lang="en-US" dirty="0" err="1" smtClean="0">
                <a:latin typeface="+mj-lt"/>
              </a:rPr>
              <a:t>izborni</a:t>
            </a:r>
            <a:r>
              <a:rPr lang="en-US" dirty="0" smtClean="0">
                <a:latin typeface="+mj-lt"/>
              </a:rPr>
              <a:t> </a:t>
            </a:r>
            <a:r>
              <a:rPr lang="en-US" dirty="0" err="1" smtClean="0">
                <a:latin typeface="+mj-lt"/>
              </a:rPr>
              <a:t>rezultati</a:t>
            </a:r>
            <a:r>
              <a:rPr lang="en-US" dirty="0" smtClean="0">
                <a:latin typeface="+mj-lt"/>
              </a:rPr>
              <a:t> </a:t>
            </a:r>
            <a:r>
              <a:rPr lang="en-US" dirty="0" err="1" smtClean="0">
                <a:latin typeface="+mj-lt"/>
              </a:rPr>
              <a:t>iz</a:t>
            </a:r>
            <a:r>
              <a:rPr lang="en-US" dirty="0" smtClean="0">
                <a:latin typeface="+mj-lt"/>
              </a:rPr>
              <a:t> 1908. </a:t>
            </a:r>
            <a:r>
              <a:rPr lang="en-US" dirty="0" err="1" smtClean="0">
                <a:latin typeface="+mj-lt"/>
              </a:rPr>
              <a:t>nisu</a:t>
            </a:r>
            <a:r>
              <a:rPr lang="en-US" dirty="0" smtClean="0">
                <a:latin typeface="+mj-lt"/>
              </a:rPr>
              <a:t> </a:t>
            </a:r>
            <a:r>
              <a:rPr lang="en-US" dirty="0" err="1" smtClean="0">
                <a:latin typeface="+mj-lt"/>
              </a:rPr>
              <a:t>dozvolili</a:t>
            </a:r>
            <a:r>
              <a:rPr lang="en-US" dirty="0" smtClean="0">
                <a:latin typeface="+mj-lt"/>
              </a:rPr>
              <a:t> </a:t>
            </a:r>
            <a:r>
              <a:rPr lang="en-US" dirty="0" err="1" smtClean="0">
                <a:latin typeface="+mj-lt"/>
              </a:rPr>
              <a:t>formiranje</a:t>
            </a:r>
            <a:r>
              <a:rPr lang="en-US" dirty="0" smtClean="0">
                <a:latin typeface="+mj-lt"/>
              </a:rPr>
              <a:t> </a:t>
            </a:r>
            <a:r>
              <a:rPr lang="en-US" dirty="0" err="1" smtClean="0">
                <a:latin typeface="+mj-lt"/>
              </a:rPr>
              <a:t>homogene</a:t>
            </a:r>
            <a:r>
              <a:rPr lang="en-US" dirty="0" smtClean="0">
                <a:latin typeface="+mj-lt"/>
              </a:rPr>
              <a:t> </a:t>
            </a:r>
            <a:r>
              <a:rPr lang="en-US" dirty="0" err="1" smtClean="0">
                <a:latin typeface="+mj-lt"/>
              </a:rPr>
              <a:t>radikalske</a:t>
            </a:r>
            <a:r>
              <a:rPr lang="en-US" dirty="0" smtClean="0">
                <a:latin typeface="+mj-lt"/>
              </a:rPr>
              <a:t> </a:t>
            </a:r>
            <a:r>
              <a:rPr lang="en-US" dirty="0" err="1" smtClean="0">
                <a:latin typeface="+mj-lt"/>
              </a:rPr>
              <a:t>vlade</a:t>
            </a:r>
            <a:r>
              <a:rPr lang="en-US" dirty="0" smtClean="0">
                <a:latin typeface="+mj-lt"/>
              </a:rPr>
              <a:t>, </a:t>
            </a:r>
            <a:r>
              <a:rPr lang="en-US" dirty="0" err="1" smtClean="0">
                <a:latin typeface="+mj-lt"/>
              </a:rPr>
              <a:t>zbog</a:t>
            </a:r>
            <a:r>
              <a:rPr lang="en-US" dirty="0" smtClean="0">
                <a:latin typeface="+mj-lt"/>
              </a:rPr>
              <a:t> </a:t>
            </a:r>
            <a:r>
              <a:rPr lang="en-US" dirty="0" err="1" smtClean="0">
                <a:latin typeface="+mj-lt"/>
              </a:rPr>
              <a:t>čega</a:t>
            </a:r>
            <a:r>
              <a:rPr lang="en-US" dirty="0" smtClean="0">
                <a:latin typeface="+mj-lt"/>
              </a:rPr>
              <a:t> je </a:t>
            </a:r>
            <a:r>
              <a:rPr lang="en-US" dirty="0" err="1" smtClean="0">
                <a:latin typeface="+mj-lt"/>
              </a:rPr>
              <a:t>prvi</a:t>
            </a:r>
            <a:r>
              <a:rPr lang="en-US" dirty="0" smtClean="0">
                <a:latin typeface="+mj-lt"/>
              </a:rPr>
              <a:t> put </a:t>
            </a:r>
            <a:r>
              <a:rPr lang="en-US" dirty="0" err="1" smtClean="0">
                <a:latin typeface="+mj-lt"/>
              </a:rPr>
              <a:t>posle</a:t>
            </a:r>
            <a:r>
              <a:rPr lang="en-US" dirty="0" smtClean="0">
                <a:latin typeface="+mj-lt"/>
              </a:rPr>
              <a:t> </a:t>
            </a:r>
            <a:r>
              <a:rPr lang="en-US" dirty="0" err="1" smtClean="0">
                <a:latin typeface="+mj-lt"/>
              </a:rPr>
              <a:t>cepanja</a:t>
            </a:r>
            <a:r>
              <a:rPr lang="en-US" dirty="0" smtClean="0">
                <a:latin typeface="+mj-lt"/>
              </a:rPr>
              <a:t> </a:t>
            </a:r>
            <a:r>
              <a:rPr lang="en-US" dirty="0" err="1" smtClean="0">
                <a:latin typeface="+mj-lt"/>
              </a:rPr>
              <a:t>Radikalne</a:t>
            </a:r>
            <a:r>
              <a:rPr lang="en-US" dirty="0" smtClean="0">
                <a:latin typeface="+mj-lt"/>
              </a:rPr>
              <a:t> </a:t>
            </a:r>
            <a:r>
              <a:rPr lang="en-US" dirty="0" err="1" smtClean="0">
                <a:latin typeface="+mj-lt"/>
              </a:rPr>
              <a:t>stranke</a:t>
            </a:r>
            <a:r>
              <a:rPr lang="en-US" dirty="0" smtClean="0">
                <a:latin typeface="+mj-lt"/>
              </a:rPr>
              <a:t> </a:t>
            </a:r>
            <a:r>
              <a:rPr lang="en-US" dirty="0" err="1" smtClean="0">
                <a:latin typeface="+mj-lt"/>
              </a:rPr>
              <a:t>došlo</a:t>
            </a:r>
            <a:r>
              <a:rPr lang="en-US" dirty="0" smtClean="0">
                <a:latin typeface="+mj-lt"/>
              </a:rPr>
              <a:t> do </a:t>
            </a:r>
            <a:r>
              <a:rPr lang="en-US" dirty="0" err="1" smtClean="0">
                <a:latin typeface="+mj-lt"/>
              </a:rPr>
              <a:t>formiranja</a:t>
            </a:r>
            <a:r>
              <a:rPr lang="en-US" dirty="0" smtClean="0">
                <a:latin typeface="+mj-lt"/>
              </a:rPr>
              <a:t> </a:t>
            </a:r>
            <a:r>
              <a:rPr lang="en-US" dirty="0" err="1" smtClean="0">
                <a:latin typeface="+mj-lt"/>
              </a:rPr>
              <a:t>koalicionog</a:t>
            </a:r>
            <a:r>
              <a:rPr lang="en-US" dirty="0" smtClean="0">
                <a:latin typeface="+mj-lt"/>
              </a:rPr>
              <a:t> </a:t>
            </a:r>
            <a:r>
              <a:rPr lang="en-US" dirty="0" err="1" smtClean="0">
                <a:latin typeface="+mj-lt"/>
              </a:rPr>
              <a:t>radikalsko-samostalskog</a:t>
            </a:r>
            <a:r>
              <a:rPr lang="en-US" dirty="0" smtClean="0">
                <a:latin typeface="+mj-lt"/>
              </a:rPr>
              <a:t> </a:t>
            </a:r>
            <a:r>
              <a:rPr lang="en-US" dirty="0" err="1" smtClean="0">
                <a:latin typeface="+mj-lt"/>
              </a:rPr>
              <a:t>kabineta</a:t>
            </a:r>
            <a:r>
              <a:rPr lang="en-US" dirty="0" smtClean="0">
                <a:latin typeface="+mj-lt"/>
              </a:rPr>
              <a:t>, </a:t>
            </a:r>
            <a:r>
              <a:rPr lang="en-US" dirty="0" err="1" smtClean="0">
                <a:latin typeface="+mj-lt"/>
              </a:rPr>
              <a:t>koji</a:t>
            </a:r>
            <a:r>
              <a:rPr lang="en-US" dirty="0" smtClean="0">
                <a:latin typeface="+mj-lt"/>
              </a:rPr>
              <a:t> je, </a:t>
            </a:r>
            <a:r>
              <a:rPr lang="en-US" dirty="0" err="1" smtClean="0">
                <a:latin typeface="+mj-lt"/>
              </a:rPr>
              <a:t>sa</a:t>
            </a:r>
            <a:r>
              <a:rPr lang="en-US" dirty="0" smtClean="0">
                <a:latin typeface="+mj-lt"/>
              </a:rPr>
              <a:t> </a:t>
            </a:r>
            <a:r>
              <a:rPr lang="en-US" dirty="0" err="1" smtClean="0">
                <a:latin typeface="+mj-lt"/>
              </a:rPr>
              <a:t>izvesnim</a:t>
            </a:r>
            <a:r>
              <a:rPr lang="en-US" dirty="0" smtClean="0">
                <a:latin typeface="+mj-lt"/>
              </a:rPr>
              <a:t> </a:t>
            </a:r>
            <a:r>
              <a:rPr lang="en-US" dirty="0" err="1" smtClean="0">
                <a:latin typeface="+mj-lt"/>
              </a:rPr>
              <a:t>izmenama</a:t>
            </a:r>
            <a:r>
              <a:rPr lang="en-US" dirty="0" smtClean="0">
                <a:latin typeface="+mj-lt"/>
              </a:rPr>
              <a:t> </a:t>
            </a:r>
            <a:r>
              <a:rPr lang="en-US" dirty="0" err="1" smtClean="0">
                <a:latin typeface="+mj-lt"/>
              </a:rPr>
              <a:t>trajao</a:t>
            </a:r>
            <a:r>
              <a:rPr lang="en-US" dirty="0" smtClean="0">
                <a:latin typeface="+mj-lt"/>
              </a:rPr>
              <a:t> do 1911. </a:t>
            </a:r>
            <a:r>
              <a:rPr lang="en-US" dirty="0" err="1" smtClean="0">
                <a:latin typeface="+mj-lt"/>
              </a:rPr>
              <a:t>godine</a:t>
            </a:r>
            <a:r>
              <a:rPr lang="en-US" dirty="0" smtClean="0">
                <a:latin typeface="+mj-lt"/>
              </a:rPr>
              <a:t> </a:t>
            </a:r>
            <a:r>
              <a:rPr lang="en-US" dirty="0" err="1" smtClean="0">
                <a:latin typeface="+mj-lt"/>
              </a:rPr>
              <a:t>i</a:t>
            </a:r>
            <a:r>
              <a:rPr lang="en-US" dirty="0" smtClean="0">
                <a:latin typeface="+mj-lt"/>
              </a:rPr>
              <a:t> bio </a:t>
            </a:r>
            <a:r>
              <a:rPr lang="en-US" dirty="0" err="1" smtClean="0">
                <a:latin typeface="+mj-lt"/>
              </a:rPr>
              <a:t>prva</a:t>
            </a:r>
            <a:r>
              <a:rPr lang="en-US" dirty="0" smtClean="0">
                <a:latin typeface="+mj-lt"/>
              </a:rPr>
              <a:t> </a:t>
            </a:r>
            <a:r>
              <a:rPr lang="en-US" dirty="0" err="1" smtClean="0">
                <a:latin typeface="+mj-lt"/>
              </a:rPr>
              <a:t>prava</a:t>
            </a:r>
            <a:r>
              <a:rPr lang="en-US" dirty="0" smtClean="0">
                <a:latin typeface="+mj-lt"/>
              </a:rPr>
              <a:t> </a:t>
            </a:r>
            <a:r>
              <a:rPr lang="en-US" dirty="0" err="1" smtClean="0">
                <a:latin typeface="+mj-lt"/>
              </a:rPr>
              <a:t>koaliciona</a:t>
            </a:r>
            <a:r>
              <a:rPr lang="en-US" dirty="0" smtClean="0">
                <a:latin typeface="+mj-lt"/>
              </a:rPr>
              <a:t> </a:t>
            </a:r>
            <a:r>
              <a:rPr lang="en-US" dirty="0" err="1" smtClean="0">
                <a:latin typeface="+mj-lt"/>
              </a:rPr>
              <a:t>vlada</a:t>
            </a:r>
            <a:r>
              <a:rPr lang="en-US" dirty="0" smtClean="0">
                <a:latin typeface="+mj-lt"/>
              </a:rPr>
              <a:t> u </a:t>
            </a:r>
            <a:r>
              <a:rPr lang="en-US" dirty="0" err="1" smtClean="0">
                <a:latin typeface="+mj-lt"/>
              </a:rPr>
              <a:t>istoriji</a:t>
            </a:r>
            <a:r>
              <a:rPr lang="en-US" dirty="0" smtClean="0">
                <a:latin typeface="+mj-lt"/>
              </a:rPr>
              <a:t> </a:t>
            </a:r>
            <a:r>
              <a:rPr lang="en-US" dirty="0" err="1" smtClean="0">
                <a:latin typeface="+mj-lt"/>
              </a:rPr>
              <a:t>srpskog</a:t>
            </a:r>
            <a:r>
              <a:rPr lang="en-US" dirty="0" smtClean="0">
                <a:latin typeface="+mj-lt"/>
              </a:rPr>
              <a:t> </a:t>
            </a:r>
            <a:r>
              <a:rPr lang="en-US" dirty="0" err="1" smtClean="0">
                <a:latin typeface="+mj-lt"/>
              </a:rPr>
              <a:t>parlamentarizma</a:t>
            </a:r>
            <a:r>
              <a:rPr lang="en-US" dirty="0" smtClean="0">
                <a:latin typeface="+mj-lt"/>
              </a:rPr>
              <a:t>. </a:t>
            </a:r>
            <a:r>
              <a:rPr lang="en-US" dirty="0" err="1" smtClean="0">
                <a:latin typeface="+mj-lt"/>
              </a:rPr>
              <a:t>Postepeno</a:t>
            </a:r>
            <a:r>
              <a:rPr lang="en-US" dirty="0" smtClean="0">
                <a:latin typeface="+mj-lt"/>
              </a:rPr>
              <a:t> je </a:t>
            </a:r>
            <a:r>
              <a:rPr lang="en-US" dirty="0" err="1" smtClean="0">
                <a:latin typeface="+mj-lt"/>
              </a:rPr>
              <a:t>politička</a:t>
            </a:r>
            <a:r>
              <a:rPr lang="en-US" dirty="0" smtClean="0">
                <a:latin typeface="+mj-lt"/>
              </a:rPr>
              <a:t> </a:t>
            </a:r>
            <a:r>
              <a:rPr lang="en-US" dirty="0" err="1" smtClean="0">
                <a:latin typeface="+mj-lt"/>
              </a:rPr>
              <a:t>pluralizacija</a:t>
            </a:r>
            <a:r>
              <a:rPr lang="en-US" dirty="0" smtClean="0">
                <a:latin typeface="+mj-lt"/>
              </a:rPr>
              <a:t> </a:t>
            </a:r>
            <a:r>
              <a:rPr lang="en-US" dirty="0" err="1" smtClean="0">
                <a:latin typeface="+mj-lt"/>
              </a:rPr>
              <a:t>uticala</a:t>
            </a:r>
            <a:r>
              <a:rPr lang="en-US" dirty="0" smtClean="0">
                <a:latin typeface="+mj-lt"/>
              </a:rPr>
              <a:t> </a:t>
            </a:r>
            <a:r>
              <a:rPr lang="en-US" dirty="0" err="1" smtClean="0">
                <a:latin typeface="+mj-lt"/>
              </a:rPr>
              <a:t>na</a:t>
            </a:r>
            <a:r>
              <a:rPr lang="en-US" dirty="0" smtClean="0">
                <a:latin typeface="+mj-lt"/>
              </a:rPr>
              <a:t> </a:t>
            </a:r>
            <a:r>
              <a:rPr lang="en-US" dirty="0" err="1" smtClean="0">
                <a:latin typeface="+mj-lt"/>
              </a:rPr>
              <a:t>političku</a:t>
            </a:r>
            <a:r>
              <a:rPr lang="en-US" dirty="0" smtClean="0">
                <a:latin typeface="+mj-lt"/>
              </a:rPr>
              <a:t> </a:t>
            </a:r>
            <a:r>
              <a:rPr lang="en-US" dirty="0" err="1" smtClean="0">
                <a:latin typeface="+mj-lt"/>
              </a:rPr>
              <a:t>modernizaciju</a:t>
            </a:r>
            <a:r>
              <a:rPr lang="en-US" dirty="0" smtClean="0">
                <a:latin typeface="+mj-lt"/>
              </a:rPr>
              <a:t>, </a:t>
            </a:r>
            <a:r>
              <a:rPr lang="en-US" dirty="0" err="1" smtClean="0">
                <a:latin typeface="+mj-lt"/>
              </a:rPr>
              <a:t>jer</a:t>
            </a:r>
            <a:r>
              <a:rPr lang="en-US" dirty="0" smtClean="0">
                <a:latin typeface="+mj-lt"/>
              </a:rPr>
              <a:t> je </a:t>
            </a:r>
            <a:r>
              <a:rPr lang="en-US" dirty="0" err="1" smtClean="0">
                <a:latin typeface="+mj-lt"/>
              </a:rPr>
              <a:t>onemogućila</a:t>
            </a:r>
            <a:r>
              <a:rPr lang="en-US" dirty="0" smtClean="0">
                <a:latin typeface="+mj-lt"/>
              </a:rPr>
              <a:t> </a:t>
            </a:r>
            <a:r>
              <a:rPr lang="en-US" dirty="0" err="1" smtClean="0">
                <a:latin typeface="+mj-lt"/>
              </a:rPr>
              <a:t>uspostavljanje</a:t>
            </a:r>
            <a:r>
              <a:rPr lang="en-US" dirty="0" smtClean="0">
                <a:latin typeface="+mj-lt"/>
              </a:rPr>
              <a:t> </a:t>
            </a:r>
            <a:r>
              <a:rPr lang="en-US" dirty="0" err="1" smtClean="0">
                <a:latin typeface="+mj-lt"/>
              </a:rPr>
              <a:t>sigurne</a:t>
            </a:r>
            <a:r>
              <a:rPr lang="en-US" dirty="0" smtClean="0">
                <a:latin typeface="+mj-lt"/>
              </a:rPr>
              <a:t> </a:t>
            </a:r>
            <a:r>
              <a:rPr lang="en-US" dirty="0" err="1" smtClean="0">
                <a:latin typeface="+mj-lt"/>
              </a:rPr>
              <a:t>i</a:t>
            </a:r>
            <a:r>
              <a:rPr lang="en-US" dirty="0" smtClean="0">
                <a:latin typeface="+mj-lt"/>
              </a:rPr>
              <a:t> </a:t>
            </a:r>
            <a:r>
              <a:rPr lang="en-US" dirty="0" err="1" smtClean="0">
                <a:latin typeface="+mj-lt"/>
              </a:rPr>
              <a:t>nadmoćne</a:t>
            </a:r>
            <a:r>
              <a:rPr lang="en-US" dirty="0" smtClean="0">
                <a:latin typeface="+mj-lt"/>
              </a:rPr>
              <a:t> </a:t>
            </a:r>
            <a:r>
              <a:rPr lang="en-US" dirty="0" err="1" smtClean="0">
                <a:latin typeface="+mj-lt"/>
              </a:rPr>
              <a:t>radikalske</a:t>
            </a:r>
            <a:r>
              <a:rPr lang="en-US" dirty="0" smtClean="0">
                <a:latin typeface="+mj-lt"/>
              </a:rPr>
              <a:t> </a:t>
            </a:r>
            <a:r>
              <a:rPr lang="en-US" dirty="0" err="1" smtClean="0">
                <a:latin typeface="+mj-lt"/>
              </a:rPr>
              <a:t>većine</a:t>
            </a:r>
            <a:r>
              <a:rPr lang="en-US" dirty="0" smtClean="0">
                <a:latin typeface="+mj-lt"/>
              </a:rPr>
              <a:t>. </a:t>
            </a:r>
            <a:r>
              <a:rPr lang="en-US" dirty="0" err="1" smtClean="0">
                <a:latin typeface="+mj-lt"/>
              </a:rPr>
              <a:t>Politički</a:t>
            </a:r>
            <a:r>
              <a:rPr lang="en-US" dirty="0" smtClean="0">
                <a:latin typeface="+mj-lt"/>
              </a:rPr>
              <a:t> </a:t>
            </a:r>
            <a:r>
              <a:rPr lang="en-US" dirty="0" err="1" smtClean="0">
                <a:latin typeface="+mj-lt"/>
              </a:rPr>
              <a:t>razvoj</a:t>
            </a:r>
            <a:r>
              <a:rPr lang="en-US" dirty="0" smtClean="0">
                <a:latin typeface="+mj-lt"/>
              </a:rPr>
              <a:t> </a:t>
            </a:r>
            <a:r>
              <a:rPr lang="en-US" dirty="0" err="1" smtClean="0">
                <a:latin typeface="+mj-lt"/>
              </a:rPr>
              <a:t>učinio</a:t>
            </a:r>
            <a:r>
              <a:rPr lang="en-US" dirty="0" smtClean="0">
                <a:latin typeface="+mj-lt"/>
              </a:rPr>
              <a:t> je </a:t>
            </a:r>
            <a:r>
              <a:rPr lang="en-US" dirty="0" err="1" smtClean="0">
                <a:latin typeface="+mj-lt"/>
              </a:rPr>
              <a:t>da</a:t>
            </a:r>
            <a:r>
              <a:rPr lang="en-US" dirty="0" smtClean="0">
                <a:latin typeface="+mj-lt"/>
              </a:rPr>
              <a:t> </a:t>
            </a:r>
            <a:r>
              <a:rPr lang="en-US" dirty="0" err="1" smtClean="0">
                <a:latin typeface="+mj-lt"/>
              </a:rPr>
              <a:t>su</a:t>
            </a:r>
            <a:r>
              <a:rPr lang="en-US" dirty="0" smtClean="0">
                <a:latin typeface="+mj-lt"/>
              </a:rPr>
              <a:t> se </a:t>
            </a:r>
            <a:r>
              <a:rPr lang="en-US" dirty="0" err="1" smtClean="0">
                <a:latin typeface="+mj-lt"/>
              </a:rPr>
              <a:t>pred</a:t>
            </a:r>
            <a:r>
              <a:rPr lang="en-US" dirty="0" smtClean="0">
                <a:latin typeface="+mj-lt"/>
              </a:rPr>
              <a:t> </a:t>
            </a:r>
            <a:r>
              <a:rPr lang="en-US" dirty="0" err="1" smtClean="0">
                <a:latin typeface="+mj-lt"/>
              </a:rPr>
              <a:t>neodržane</a:t>
            </a:r>
            <a:r>
              <a:rPr lang="en-US" dirty="0" smtClean="0">
                <a:latin typeface="+mj-lt"/>
              </a:rPr>
              <a:t> </a:t>
            </a:r>
            <a:r>
              <a:rPr lang="en-US" dirty="0" err="1" smtClean="0">
                <a:latin typeface="+mj-lt"/>
              </a:rPr>
              <a:t>izbore</a:t>
            </a:r>
            <a:r>
              <a:rPr lang="en-US" dirty="0" smtClean="0">
                <a:latin typeface="+mj-lt"/>
              </a:rPr>
              <a:t> 1914. </a:t>
            </a:r>
            <a:r>
              <a:rPr lang="en-US" dirty="0" err="1" smtClean="0">
                <a:latin typeface="+mj-lt"/>
              </a:rPr>
              <a:t>samostalni</a:t>
            </a:r>
            <a:r>
              <a:rPr lang="en-US" dirty="0" smtClean="0">
                <a:latin typeface="+mj-lt"/>
              </a:rPr>
              <a:t> </a:t>
            </a:r>
            <a:r>
              <a:rPr lang="en-US" dirty="0" err="1" smtClean="0">
                <a:latin typeface="+mj-lt"/>
              </a:rPr>
              <a:t>radikali</a:t>
            </a:r>
            <a:r>
              <a:rPr lang="en-US" dirty="0" smtClean="0">
                <a:latin typeface="+mj-lt"/>
              </a:rPr>
              <a:t> </a:t>
            </a:r>
            <a:r>
              <a:rPr lang="en-US" dirty="0" err="1" smtClean="0">
                <a:latin typeface="+mj-lt"/>
              </a:rPr>
              <a:t>pridružili</a:t>
            </a:r>
            <a:r>
              <a:rPr lang="en-US" dirty="0" smtClean="0">
                <a:latin typeface="+mj-lt"/>
              </a:rPr>
              <a:t> </a:t>
            </a:r>
            <a:r>
              <a:rPr lang="en-US" dirty="0" err="1" smtClean="0">
                <a:latin typeface="+mj-lt"/>
              </a:rPr>
              <a:t>drugim</a:t>
            </a:r>
            <a:r>
              <a:rPr lang="en-US" dirty="0" smtClean="0">
                <a:latin typeface="+mj-lt"/>
              </a:rPr>
              <a:t> </a:t>
            </a:r>
            <a:r>
              <a:rPr lang="en-US" dirty="0" err="1" smtClean="0">
                <a:latin typeface="+mj-lt"/>
              </a:rPr>
              <a:t>strankama</a:t>
            </a:r>
            <a:r>
              <a:rPr lang="en-US" dirty="0" smtClean="0">
                <a:latin typeface="+mj-lt"/>
              </a:rPr>
              <a:t> </a:t>
            </a:r>
            <a:r>
              <a:rPr lang="en-US" dirty="0" err="1" smtClean="0">
                <a:latin typeface="+mj-lt"/>
              </a:rPr>
              <a:t>opozicije</a:t>
            </a:r>
            <a:r>
              <a:rPr lang="en-US" dirty="0" smtClean="0">
                <a:latin typeface="+mj-lt"/>
              </a:rPr>
              <a:t> u </a:t>
            </a:r>
            <a:r>
              <a:rPr lang="en-US" dirty="0" err="1" smtClean="0">
                <a:latin typeface="+mj-lt"/>
              </a:rPr>
              <a:t>jedan</a:t>
            </a:r>
            <a:r>
              <a:rPr lang="en-US" dirty="0" smtClean="0">
                <a:latin typeface="+mj-lt"/>
              </a:rPr>
              <a:t> </a:t>
            </a:r>
            <a:r>
              <a:rPr lang="en-US" dirty="0" err="1" smtClean="0">
                <a:latin typeface="+mj-lt"/>
              </a:rPr>
              <a:t>izborni</a:t>
            </a:r>
            <a:r>
              <a:rPr lang="en-US" dirty="0" smtClean="0">
                <a:latin typeface="+mj-lt"/>
              </a:rPr>
              <a:t> </a:t>
            </a:r>
            <a:r>
              <a:rPr lang="en-US" dirty="0" err="1" smtClean="0">
                <a:latin typeface="+mj-lt"/>
              </a:rPr>
              <a:t>blok</a:t>
            </a:r>
            <a:r>
              <a:rPr lang="en-US" dirty="0" smtClean="0">
                <a:latin typeface="+mj-lt"/>
              </a:rPr>
              <a:t>. Time je </a:t>
            </a:r>
            <a:r>
              <a:rPr lang="en-US" dirty="0" err="1" smtClean="0">
                <a:latin typeface="+mj-lt"/>
              </a:rPr>
              <a:t>defnitivno</a:t>
            </a:r>
            <a:r>
              <a:rPr lang="en-US" dirty="0" smtClean="0">
                <a:latin typeface="+mj-lt"/>
              </a:rPr>
              <a:t> </a:t>
            </a:r>
            <a:r>
              <a:rPr lang="en-US" dirty="0" err="1" smtClean="0">
                <a:latin typeface="+mj-lt"/>
              </a:rPr>
              <a:t>bla</a:t>
            </a:r>
            <a:r>
              <a:rPr lang="en-US" dirty="0" smtClean="0">
                <a:latin typeface="+mj-lt"/>
              </a:rPr>
              <a:t> </a:t>
            </a:r>
            <a:r>
              <a:rPr lang="en-US" dirty="0" err="1" smtClean="0">
                <a:latin typeface="+mj-lt"/>
              </a:rPr>
              <a:t>poništena</a:t>
            </a:r>
            <a:r>
              <a:rPr lang="en-US" dirty="0" smtClean="0">
                <a:latin typeface="+mj-lt"/>
              </a:rPr>
              <a:t> </a:t>
            </a:r>
            <a:r>
              <a:rPr lang="en-US" dirty="0" err="1" smtClean="0">
                <a:latin typeface="+mj-lt"/>
              </a:rPr>
              <a:t>podela</a:t>
            </a:r>
            <a:r>
              <a:rPr lang="en-US" dirty="0" smtClean="0">
                <a:latin typeface="+mj-lt"/>
              </a:rPr>
              <a:t> </a:t>
            </a:r>
            <a:r>
              <a:rPr lang="en-US" dirty="0" err="1" smtClean="0">
                <a:latin typeface="+mj-lt"/>
              </a:rPr>
              <a:t>na</a:t>
            </a:r>
            <a:r>
              <a:rPr lang="en-US" dirty="0" smtClean="0">
                <a:latin typeface="+mj-lt"/>
              </a:rPr>
              <a:t> </a:t>
            </a:r>
            <a:r>
              <a:rPr lang="en-US" dirty="0" err="1" smtClean="0">
                <a:latin typeface="+mj-lt"/>
              </a:rPr>
              <a:t>radikale</a:t>
            </a:r>
            <a:r>
              <a:rPr lang="en-US" dirty="0" smtClean="0">
                <a:latin typeface="+mj-lt"/>
              </a:rPr>
              <a:t> </a:t>
            </a:r>
            <a:r>
              <a:rPr lang="en-US" dirty="0" err="1" smtClean="0">
                <a:latin typeface="+mj-lt"/>
              </a:rPr>
              <a:t>i</a:t>
            </a:r>
            <a:r>
              <a:rPr lang="en-US" dirty="0" smtClean="0">
                <a:latin typeface="+mj-lt"/>
              </a:rPr>
              <a:t> </a:t>
            </a:r>
            <a:r>
              <a:rPr lang="en-US" dirty="0" err="1" smtClean="0">
                <a:latin typeface="+mj-lt"/>
              </a:rPr>
              <a:t>neradikale</a:t>
            </a:r>
            <a:r>
              <a:rPr lang="en-US" dirty="0" smtClean="0">
                <a:latin typeface="+mj-lt"/>
              </a:rPr>
              <a:t> </a:t>
            </a:r>
            <a:r>
              <a:rPr lang="en-US" dirty="0" err="1" smtClean="0">
                <a:latin typeface="+mj-lt"/>
              </a:rPr>
              <a:t>i</a:t>
            </a:r>
            <a:r>
              <a:rPr lang="en-US" dirty="0" smtClean="0">
                <a:latin typeface="+mj-lt"/>
              </a:rPr>
              <a:t> </a:t>
            </a:r>
            <a:r>
              <a:rPr lang="en-US" dirty="0" err="1" smtClean="0">
                <a:latin typeface="+mj-lt"/>
              </a:rPr>
              <a:t>stvorena</a:t>
            </a:r>
            <a:r>
              <a:rPr lang="en-US" dirty="0" smtClean="0">
                <a:latin typeface="+mj-lt"/>
              </a:rPr>
              <a:t> </a:t>
            </a:r>
            <a:r>
              <a:rPr lang="en-US" dirty="0" err="1" smtClean="0">
                <a:latin typeface="+mj-lt"/>
              </a:rPr>
              <a:t>mogućnost</a:t>
            </a:r>
            <a:r>
              <a:rPr lang="en-US" dirty="0" smtClean="0">
                <a:latin typeface="+mj-lt"/>
              </a:rPr>
              <a:t> </a:t>
            </a:r>
            <a:r>
              <a:rPr lang="en-US" dirty="0" err="1" smtClean="0">
                <a:latin typeface="+mj-lt"/>
              </a:rPr>
              <a:t>modernog</a:t>
            </a:r>
            <a:r>
              <a:rPr lang="en-US" dirty="0" smtClean="0">
                <a:latin typeface="+mj-lt"/>
              </a:rPr>
              <a:t> </a:t>
            </a:r>
            <a:r>
              <a:rPr lang="en-US" dirty="0" err="1" smtClean="0">
                <a:latin typeface="+mj-lt"/>
              </a:rPr>
              <a:t>grupisanja</a:t>
            </a:r>
            <a:r>
              <a:rPr lang="en-US" dirty="0" smtClean="0">
                <a:latin typeface="+mj-lt"/>
              </a:rPr>
              <a:t> </a:t>
            </a:r>
            <a:r>
              <a:rPr lang="en-US" dirty="0" err="1" smtClean="0">
                <a:latin typeface="+mj-lt"/>
              </a:rPr>
              <a:t>na</a:t>
            </a:r>
            <a:r>
              <a:rPr lang="en-US" dirty="0" smtClean="0">
                <a:latin typeface="+mj-lt"/>
              </a:rPr>
              <a:t> </a:t>
            </a:r>
            <a:r>
              <a:rPr lang="en-US" dirty="0" err="1" smtClean="0">
                <a:latin typeface="+mj-lt"/>
              </a:rPr>
              <a:t>osnovu</a:t>
            </a:r>
            <a:r>
              <a:rPr lang="en-US" dirty="0" smtClean="0">
                <a:latin typeface="+mj-lt"/>
              </a:rPr>
              <a:t> </a:t>
            </a:r>
            <a:r>
              <a:rPr lang="en-US" dirty="0" err="1" smtClean="0">
                <a:latin typeface="+mj-lt"/>
              </a:rPr>
              <a:t>interesa</a:t>
            </a:r>
            <a:r>
              <a:rPr lang="en-US" dirty="0" smtClean="0">
                <a:latin typeface="+mj-lt"/>
              </a:rPr>
              <a:t> </a:t>
            </a:r>
            <a:r>
              <a:rPr lang="en-US" dirty="0" err="1" smtClean="0">
                <a:latin typeface="+mj-lt"/>
              </a:rPr>
              <a:t>koji</a:t>
            </a:r>
            <a:r>
              <a:rPr lang="en-US" dirty="0" smtClean="0">
                <a:latin typeface="+mj-lt"/>
              </a:rPr>
              <a:t> </a:t>
            </a:r>
            <a:r>
              <a:rPr lang="en-US" dirty="0" err="1" smtClean="0">
                <a:latin typeface="+mj-lt"/>
              </a:rPr>
              <a:t>su</a:t>
            </a:r>
            <a:r>
              <a:rPr lang="en-US" dirty="0" smtClean="0">
                <a:latin typeface="+mj-lt"/>
              </a:rPr>
              <a:t> </a:t>
            </a:r>
            <a:r>
              <a:rPr lang="en-US" dirty="0" err="1" smtClean="0">
                <a:latin typeface="+mj-lt"/>
              </a:rPr>
              <a:t>premostili</a:t>
            </a:r>
            <a:r>
              <a:rPr lang="en-US" dirty="0" smtClean="0">
                <a:latin typeface="+mj-lt"/>
              </a:rPr>
              <a:t> </a:t>
            </a:r>
            <a:r>
              <a:rPr lang="en-US" dirty="0" err="1" smtClean="0">
                <a:latin typeface="+mj-lt"/>
              </a:rPr>
              <a:t>tradicionalne</a:t>
            </a:r>
            <a:r>
              <a:rPr lang="en-US" dirty="0" smtClean="0">
                <a:latin typeface="+mj-lt"/>
              </a:rPr>
              <a:t> </a:t>
            </a:r>
            <a:r>
              <a:rPr lang="en-US" dirty="0" err="1" smtClean="0">
                <a:latin typeface="+mj-lt"/>
              </a:rPr>
              <a:t>rovove</a:t>
            </a:r>
            <a:r>
              <a:rPr lang="en-US" dirty="0" smtClean="0">
                <a:latin typeface="+mj-lt"/>
              </a:rPr>
              <a:t> </a:t>
            </a:r>
            <a:r>
              <a:rPr lang="en-US" dirty="0" err="1" smtClean="0">
                <a:latin typeface="+mj-lt"/>
              </a:rPr>
              <a:t>i</a:t>
            </a:r>
            <a:r>
              <a:rPr lang="en-US" dirty="0" smtClean="0">
                <a:latin typeface="+mj-lt"/>
              </a:rPr>
              <a:t> </a:t>
            </a:r>
            <a:r>
              <a:rPr lang="en-US" dirty="0" err="1" smtClean="0">
                <a:latin typeface="+mj-lt"/>
              </a:rPr>
              <a:t>prevladali</a:t>
            </a:r>
            <a:r>
              <a:rPr lang="en-US" dirty="0" smtClean="0">
                <a:latin typeface="+mj-lt"/>
              </a:rPr>
              <a:t> </a:t>
            </a:r>
            <a:r>
              <a:rPr lang="en-US" dirty="0" err="1" smtClean="0">
                <a:latin typeface="+mj-lt"/>
              </a:rPr>
              <a:t>podele</a:t>
            </a:r>
            <a:r>
              <a:rPr lang="en-US" dirty="0" smtClean="0">
                <a:latin typeface="+mj-lt"/>
              </a:rPr>
              <a:t> </a:t>
            </a:r>
            <a:r>
              <a:rPr lang="en-US" dirty="0" err="1" smtClean="0">
                <a:latin typeface="+mj-lt"/>
              </a:rPr>
              <a:t>koje</a:t>
            </a:r>
            <a:r>
              <a:rPr lang="en-US" dirty="0" smtClean="0">
                <a:latin typeface="+mj-lt"/>
              </a:rPr>
              <a:t> </a:t>
            </a:r>
            <a:r>
              <a:rPr lang="en-US" dirty="0" err="1" smtClean="0">
                <a:latin typeface="+mj-lt"/>
              </a:rPr>
              <a:t>su</a:t>
            </a:r>
            <a:r>
              <a:rPr lang="en-US" dirty="0" smtClean="0">
                <a:latin typeface="+mj-lt"/>
              </a:rPr>
              <a:t> </a:t>
            </a:r>
            <a:r>
              <a:rPr lang="en-US" dirty="0" err="1" smtClean="0">
                <a:latin typeface="+mj-lt"/>
              </a:rPr>
              <a:t>blokirale</a:t>
            </a:r>
            <a:r>
              <a:rPr lang="en-US" dirty="0" smtClean="0">
                <a:latin typeface="+mj-lt"/>
              </a:rPr>
              <a:t> </a:t>
            </a:r>
            <a:r>
              <a:rPr lang="en-US" dirty="0" err="1" smtClean="0">
                <a:latin typeface="+mj-lt"/>
              </a:rPr>
              <a:t>politički</a:t>
            </a:r>
            <a:r>
              <a:rPr lang="en-US" dirty="0" smtClean="0">
                <a:latin typeface="+mj-lt"/>
              </a:rPr>
              <a:t> </a:t>
            </a:r>
            <a:r>
              <a:rPr lang="en-US" dirty="0" err="1" smtClean="0">
                <a:latin typeface="+mj-lt"/>
              </a:rPr>
              <a:t>razvoj</a:t>
            </a:r>
            <a:r>
              <a:rPr lang="sr-Latn-CS" dirty="0" smtClean="0">
                <a:latin typeface="+mj-lt"/>
              </a:rPr>
              <a:t>.</a:t>
            </a:r>
            <a:endParaRPr lang="en-US" dirty="0">
              <a:latin typeface="+mj-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2" descr="http://upload.wikimedia.org/wikipedia/sr/0/06/Jovan_zujovic.jpg"/>
          <p:cNvPicPr>
            <a:picLocks noChangeAspect="1" noChangeArrowheads="1"/>
          </p:cNvPicPr>
          <p:nvPr/>
        </p:nvPicPr>
        <p:blipFill>
          <a:blip r:embed="rId2" cstate="print"/>
          <a:srcRect/>
          <a:stretch>
            <a:fillRect/>
          </a:stretch>
        </p:blipFill>
        <p:spPr bwMode="auto">
          <a:xfrm>
            <a:off x="683568" y="2060848"/>
            <a:ext cx="2232248" cy="28572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5780" name="Picture 4" descr="Љубомир Стојановић">
            <a:hlinkClick r:id="rId3" tooltip="Љубомир Стојановић"/>
          </p:cNvPr>
          <p:cNvPicPr>
            <a:picLocks noChangeAspect="1" noChangeArrowheads="1"/>
          </p:cNvPicPr>
          <p:nvPr/>
        </p:nvPicPr>
        <p:blipFill>
          <a:blip r:embed="rId4" cstate="print"/>
          <a:srcRect/>
          <a:stretch>
            <a:fillRect/>
          </a:stretch>
        </p:blipFill>
        <p:spPr bwMode="auto">
          <a:xfrm>
            <a:off x="6372200" y="2204864"/>
            <a:ext cx="2292180" cy="295232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5782" name="Picture 6" descr="Љубомир Давидовић">
            <a:hlinkClick r:id="rId5" tooltip="Љубомир Давидовић"/>
          </p:cNvPr>
          <p:cNvPicPr>
            <a:picLocks noChangeAspect="1" noChangeArrowheads="1"/>
          </p:cNvPicPr>
          <p:nvPr/>
        </p:nvPicPr>
        <p:blipFill>
          <a:blip r:embed="rId6" cstate="print"/>
          <a:srcRect/>
          <a:stretch>
            <a:fillRect/>
          </a:stretch>
        </p:blipFill>
        <p:spPr bwMode="auto">
          <a:xfrm>
            <a:off x="3563888" y="620688"/>
            <a:ext cx="2381250" cy="2676525"/>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676456" cy="5909310"/>
          </a:xfrm>
          <a:prstGeom prst="rect">
            <a:avLst/>
          </a:prstGeom>
          <a:noFill/>
        </p:spPr>
        <p:txBody>
          <a:bodyPr wrap="square" rtlCol="0">
            <a:spAutoFit/>
          </a:bodyPr>
          <a:lstStyle/>
          <a:p>
            <a:r>
              <a:rPr lang="vi-VN" dirty="0" smtClean="0">
                <a:latin typeface="+mj-lt"/>
              </a:rPr>
              <a:t>Treća linija podele bila je generacijska. Ona je bila najjasnija među radikalima i samostalcima. Vođe samostalaca bile su rođene šezdesetih i čak sedamdesetih godinea 19. veka, što je u godinama brzih promena doprinosilo produbljavanju sukoba sa radikalskim vođama rođenim pretežno 40-ih godina. U svojim četrdesetim ili tridesetim godinama samostalci su prirodno drukčije razumeli svoje vreme od radikala koji su bili u poznim pedesetim i šezdesetim godinama. Tu razliku često su isticali samostalci, zasnivajući na njioj svoju jasnu prednost: “Kad su stariji pretpostavili nečasne pogodbe časnoj borbi, mlađi su stali da se bar u manjem odredu odupru rastrojenom moralnom uticaju sa vrha državne uprave” .</a:t>
            </a:r>
          </a:p>
          <a:p>
            <a:r>
              <a:rPr lang="vi-VN" dirty="0" smtClean="0">
                <a:latin typeface="+mj-lt"/>
              </a:rPr>
              <a:t>Slične podele postojale su i svim drugim strankama. Te generacijske podele nosile su sa sobom mnogo dublje, suštinske i načelne razlike koje su postojale među raznim frakcijama. One jesu bile povezane sa generacijskim podelama, jer su mlađi naraštaji donosili u Srbiju one ideje koje su se formirale u okviru evropske moderne krajem 19. veka, u vreme kad su se oni tamo školovali. Zaraženi vizjom “nove Evrope” oni su se našli u koncepcijskom sukobu sa istorijskim vođama svojih stranaka koji su bili ne samo u proseku 20 do 30 godina stariji od njih, već su pripadali starjim političkim školama, drukčijim idejama i načinima vođenja politike. Ono što je bilo najvažnje bila je činjenica da su te mlade generacije tek prispele iz inostranstva unele moderan duh u svoje stranke, tražile njihovu radikalizaciju i do kraja otvorenu borbu za demokratiju. Zbog toga je sukob starih i mladih, iako je i sam doprinosio burnoj retorici, imao suštinsko modernizacijsko značenje</a:t>
            </a:r>
          </a:p>
          <a:p>
            <a:endParaRPr lang="en-US" dirty="0">
              <a:latin typeface="+mj-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124744"/>
            <a:ext cx="8676456" cy="3139321"/>
          </a:xfrm>
          <a:prstGeom prst="rect">
            <a:avLst/>
          </a:prstGeom>
          <a:noFill/>
        </p:spPr>
        <p:txBody>
          <a:bodyPr wrap="square" rtlCol="0">
            <a:spAutoFit/>
          </a:bodyPr>
          <a:lstStyle/>
          <a:p>
            <a:pPr algn="just"/>
            <a:r>
              <a:rPr lang="en-US" dirty="0" err="1" smtClean="0">
                <a:latin typeface="Times New Roman" pitchFamily="18" charset="0"/>
                <a:cs typeface="Times New Roman" pitchFamily="18" charset="0"/>
              </a:rPr>
              <a:t>Posle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sticanja</a:t>
            </a:r>
            <a:r>
              <a:rPr lang="en-US" dirty="0" smtClean="0">
                <a:latin typeface="Times New Roman" pitchFamily="18" charset="0"/>
                <a:cs typeface="Times New Roman" pitchFamily="18" charset="0"/>
              </a:rPr>
              <a:t> ne</a:t>
            </a:r>
            <a:r>
              <a:rPr lang="sr-Latn-CS" dirty="0" smtClean="0">
                <a:latin typeface="Times New Roman" pitchFamily="18" charset="0"/>
                <a:cs typeface="Times New Roman" pitchFamily="18" charset="0"/>
              </a:rPr>
              <a:t>zavisnosti, pred knezom Milanom i vladom stajali su zadaci izgradnje i jačanja institucija, modernizacije države, unapredjenja ekonomije, ali i odredjivanja spoljnopolitičke orijentacije zemlje. Niz zakona donetih na principima liberalizma omogućio je brži razvoj političkog života u Srbiji. To su pre svega bili zakoni iz 1881. godine: </a:t>
            </a:r>
            <a:r>
              <a:rPr lang="sr-Latn-CS" i="1" dirty="0" smtClean="0">
                <a:latin typeface="Times New Roman" pitchFamily="18" charset="0"/>
                <a:cs typeface="Times New Roman" pitchFamily="18" charset="0"/>
              </a:rPr>
              <a:t>Zakon o štampi</a:t>
            </a:r>
            <a:r>
              <a:rPr lang="sr-Latn-CS" dirty="0" smtClean="0">
                <a:latin typeface="Times New Roman" pitchFamily="18" charset="0"/>
                <a:cs typeface="Times New Roman" pitchFamily="18" charset="0"/>
              </a:rPr>
              <a:t>, koji je omogućio slobodu reči, </a:t>
            </a:r>
            <a:r>
              <a:rPr lang="sr-Latn-CS" i="1" dirty="0">
                <a:latin typeface="Times New Roman" pitchFamily="18" charset="0"/>
                <a:cs typeface="Times New Roman" pitchFamily="18" charset="0"/>
              </a:rPr>
              <a:t>Z</a:t>
            </a:r>
            <a:r>
              <a:rPr lang="sr-Latn-CS" i="1" dirty="0" smtClean="0">
                <a:latin typeface="Times New Roman" pitchFamily="18" charset="0"/>
                <a:cs typeface="Times New Roman" pitchFamily="18" charset="0"/>
              </a:rPr>
              <a:t>akon o sudijama</a:t>
            </a:r>
            <a:r>
              <a:rPr lang="sr-Latn-CS" dirty="0" smtClean="0">
                <a:latin typeface="Times New Roman" pitchFamily="18" charset="0"/>
                <a:cs typeface="Times New Roman" pitchFamily="18" charset="0"/>
              </a:rPr>
              <a:t>, kojim je ustanovljena nezavisnost sudske od izvršne vlasti i </a:t>
            </a:r>
            <a:r>
              <a:rPr lang="sr-Latn-CS" i="1" dirty="0">
                <a:latin typeface="Times New Roman" pitchFamily="18" charset="0"/>
                <a:cs typeface="Times New Roman" pitchFamily="18" charset="0"/>
              </a:rPr>
              <a:t>Z</a:t>
            </a:r>
            <a:r>
              <a:rPr lang="sr-Latn-CS" i="1" dirty="0" smtClean="0">
                <a:latin typeface="Times New Roman" pitchFamily="18" charset="0"/>
                <a:cs typeface="Times New Roman" pitchFamily="18" charset="0"/>
              </a:rPr>
              <a:t>akon o zborovima i udruženjima </a:t>
            </a:r>
            <a:r>
              <a:rPr lang="sr-Latn-CS" dirty="0" smtClean="0">
                <a:latin typeface="Times New Roman" pitchFamily="18" charset="0"/>
                <a:cs typeface="Times New Roman" pitchFamily="18" charset="0"/>
              </a:rPr>
              <a:t>kojim je dozvoljena sloboda javnog govora o političkim i drugim temama i formiranje političkih stranaka. Političke grupacije koje su postojale i ranije od 1881 zvanjično suregistrovane kao stranke. Najznačajnije medju njima bile su Narodna radikalna stranka, Srpska napredna stranka i Liberalna stranka.</a:t>
            </a:r>
          </a:p>
          <a:p>
            <a:endParaRPr lang="en-US" dirty="0"/>
          </a:p>
        </p:txBody>
      </p:sp>
      <p:sp>
        <p:nvSpPr>
          <p:cNvPr id="3" name="TextBox 2"/>
          <p:cNvSpPr txBox="1"/>
          <p:nvPr/>
        </p:nvSpPr>
        <p:spPr>
          <a:xfrm>
            <a:off x="1763688" y="548680"/>
            <a:ext cx="6264696" cy="492443"/>
          </a:xfrm>
          <a:prstGeom prst="rect">
            <a:avLst/>
          </a:prstGeom>
          <a:noFill/>
        </p:spPr>
        <p:txBody>
          <a:bodyPr wrap="square" rtlCol="0">
            <a:spAutoFit/>
          </a:bodyPr>
          <a:lstStyle/>
          <a:p>
            <a:r>
              <a:rPr lang="sr-Latn-CS" sz="2600" b="1" dirty="0" smtClean="0"/>
              <a:t>Počeci političkog života u Srbiji</a:t>
            </a:r>
            <a:endParaRPr lang="en-US" sz="2600" b="1" dirty="0"/>
          </a:p>
        </p:txBody>
      </p:sp>
      <p:pic>
        <p:nvPicPr>
          <p:cNvPr id="60418" name="Picture 2" descr="http://upload.wikimedia.org/wikipedia/commons/thumb/b/bf/KraljMilanObrenovic.jpg/220px-KraljMilanObrenovic.jpg"/>
          <p:cNvPicPr>
            <a:picLocks noChangeAspect="1" noChangeArrowheads="1"/>
          </p:cNvPicPr>
          <p:nvPr/>
        </p:nvPicPr>
        <p:blipFill>
          <a:blip r:embed="rId2" cstate="print"/>
          <a:srcRect/>
          <a:stretch>
            <a:fillRect/>
          </a:stretch>
        </p:blipFill>
        <p:spPr bwMode="auto">
          <a:xfrm>
            <a:off x="3491880" y="3717033"/>
            <a:ext cx="2232248" cy="2808312"/>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19672" y="260648"/>
            <a:ext cx="6199069" cy="769441"/>
          </a:xfrm>
          <a:prstGeom prst="rect">
            <a:avLst/>
          </a:prstGeom>
          <a:noFill/>
        </p:spPr>
        <p:txBody>
          <a:bodyPr wrap="none" rtlCol="0">
            <a:spAutoFit/>
          </a:bodyPr>
          <a:lstStyle/>
          <a:p>
            <a:r>
              <a:rPr lang="sr-Latn-CS" sz="4400" dirty="0" smtClean="0">
                <a:latin typeface="Times New Roman" pitchFamily="18" charset="0"/>
                <a:cs typeface="Times New Roman" pitchFamily="18" charset="0"/>
              </a:rPr>
              <a:t>Narodna radikalna stranka</a:t>
            </a:r>
            <a:endParaRPr lang="en-US" sz="4400" dirty="0">
              <a:latin typeface="Times New Roman" pitchFamily="18" charset="0"/>
              <a:cs typeface="Times New Roman" pitchFamily="18" charset="0"/>
            </a:endParaRPr>
          </a:p>
        </p:txBody>
      </p:sp>
      <p:sp>
        <p:nvSpPr>
          <p:cNvPr id="3" name="TextBox 2"/>
          <p:cNvSpPr txBox="1"/>
          <p:nvPr/>
        </p:nvSpPr>
        <p:spPr>
          <a:xfrm>
            <a:off x="251520" y="980728"/>
            <a:ext cx="8424936" cy="3693319"/>
          </a:xfrm>
          <a:prstGeom prst="rect">
            <a:avLst/>
          </a:prstGeom>
          <a:noFill/>
        </p:spPr>
        <p:txBody>
          <a:bodyPr wrap="square" rtlCol="0">
            <a:spAutoFit/>
          </a:bodyPr>
          <a:lstStyle/>
          <a:p>
            <a:r>
              <a:rPr lang="hr-BA" b="1" dirty="0" smtClean="0">
                <a:latin typeface="Times New Roman" pitchFamily="18" charset="0"/>
                <a:cs typeface="Times New Roman" pitchFamily="18" charset="0"/>
              </a:rPr>
              <a:t>Radikalna stranka</a:t>
            </a:r>
            <a:r>
              <a:rPr lang="hr-BA" dirty="0" smtClean="0">
                <a:latin typeface="Times New Roman" pitchFamily="18" charset="0"/>
                <a:cs typeface="Times New Roman" pitchFamily="18" charset="0"/>
              </a:rPr>
              <a:t> ili Narodna radikalna stranka je stranka koja deluje od 1881. Nastala je 8. januara</a:t>
            </a:r>
            <a:r>
              <a:rPr lang="hr-BA" dirty="0">
                <a:latin typeface="Times New Roman" pitchFamily="18" charset="0"/>
                <a:cs typeface="Times New Roman" pitchFamily="18" charset="0"/>
              </a:rPr>
              <a:t> </a:t>
            </a:r>
            <a:r>
              <a:rPr lang="hr-BA" dirty="0" smtClean="0">
                <a:latin typeface="Times New Roman" pitchFamily="18" charset="0"/>
                <a:cs typeface="Times New Roman" pitchFamily="18" charset="0"/>
              </a:rPr>
              <a:t>1881. godine objavljivanjem njenog programa u listu “Samouprava”. Program je potpisalo 38 poslanika u tadašnjoj skupštini Srbije, a još 38 ga je odobrilo. Početak stvaranja Narodne radikalne stranke vezan je krug srpske omladine okupljene oko Svetozara Markovića i Nikole Pašića. Prvaci ove grupe 1871. godine su stvorili politički program u kome, između ostalog, zahtevali promenu ustava, slobodu štampe, udruživanja, javnog okupljanja i političke akcije, nezavisnost sudstva, reformu školstva, i</a:t>
            </a:r>
          </a:p>
          <a:p>
            <a:r>
              <a:rPr lang="hr-BA" dirty="0" smtClean="0">
                <a:latin typeface="Times New Roman" pitchFamily="18" charset="0"/>
                <a:cs typeface="Times New Roman" pitchFamily="18" charset="0"/>
              </a:rPr>
              <a:t>lokalnu samoupravu. Narodna radikalna stranka, u prvom Programu postavlja cilj: “</a:t>
            </a:r>
            <a:r>
              <a:rPr lang="hr-BA" i="1" dirty="0" smtClean="0">
                <a:latin typeface="Times New Roman" pitchFamily="18" charset="0"/>
                <a:cs typeface="Times New Roman" pitchFamily="18" charset="0"/>
              </a:rPr>
              <a:t>Unutra narodno blagostanje i sloboda, spolja oslobođenje i ujedinjenje ostalih delova Srpstva</a:t>
            </a:r>
            <a:r>
              <a:rPr lang="hr-BA" dirty="0" smtClean="0">
                <a:latin typeface="Times New Roman" pitchFamily="18" charset="0"/>
                <a:cs typeface="Times New Roman" pitchFamily="18" charset="0"/>
              </a:rPr>
              <a:t>”. Narodna radikalna stranka nakon 1881. naglo povećava broj svojih članova, a na izborima ostvaruje ubedljive pobede, uprkos represiji tadašnje vlasti.</a:t>
            </a:r>
          </a:p>
          <a:p>
            <a:endParaRPr lang="hr-BA" dirty="0" smtClean="0"/>
          </a:p>
          <a:p>
            <a:endParaRPr lang="en-US" dirty="0"/>
          </a:p>
        </p:txBody>
      </p:sp>
      <p:pic>
        <p:nvPicPr>
          <p:cNvPr id="59394" name="Picture 2" descr="http://www.znanje.org/i/i23/03iv06/03iv062801/NikolaPasic2.jpg"/>
          <p:cNvPicPr>
            <a:picLocks noChangeAspect="1" noChangeArrowheads="1"/>
          </p:cNvPicPr>
          <p:nvPr/>
        </p:nvPicPr>
        <p:blipFill>
          <a:blip r:embed="rId2" cstate="print"/>
          <a:srcRect/>
          <a:stretch>
            <a:fillRect/>
          </a:stretch>
        </p:blipFill>
        <p:spPr bwMode="auto">
          <a:xfrm>
            <a:off x="971600" y="4077072"/>
            <a:ext cx="1910497" cy="2434809"/>
          </a:xfrm>
          <a:prstGeom prst="rect">
            <a:avLst/>
          </a:prstGeom>
          <a:ln>
            <a:noFill/>
          </a:ln>
          <a:effectLst>
            <a:softEdge rad="112500"/>
          </a:effectLst>
        </p:spPr>
      </p:pic>
      <p:pic>
        <p:nvPicPr>
          <p:cNvPr id="59396" name="Picture 4" descr="http://upload.wikimedia.org/wikipedia/sr/b/b3/Aca_Stanojevi%C4%87.jpg"/>
          <p:cNvPicPr>
            <a:picLocks noChangeAspect="1" noChangeArrowheads="1"/>
          </p:cNvPicPr>
          <p:nvPr/>
        </p:nvPicPr>
        <p:blipFill>
          <a:blip r:embed="rId3" cstate="print"/>
          <a:srcRect/>
          <a:stretch>
            <a:fillRect/>
          </a:stretch>
        </p:blipFill>
        <p:spPr bwMode="auto">
          <a:xfrm>
            <a:off x="5436096" y="4077072"/>
            <a:ext cx="2016224" cy="24378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766720" cy="6463308"/>
          </a:xfrm>
          <a:prstGeom prst="rect">
            <a:avLst/>
          </a:prstGeom>
        </p:spPr>
        <p:txBody>
          <a:bodyPr wrap="square">
            <a:spAutoFit/>
          </a:bodyPr>
          <a:lstStyle/>
          <a:p>
            <a:r>
              <a:rPr lang="hr-BA" dirty="0" smtClean="0">
                <a:latin typeface="Times New Roman" pitchFamily="18" charset="0"/>
                <a:cs typeface="Times New Roman" pitchFamily="18" charset="0"/>
              </a:rPr>
              <a:t>Septembra 1883. godine izbija Timočka buna, uzrokovana naređenjem kralja Milana Obrenovića da vojska seljacima oduzme privatno oružje. Kralj Milan optužuje radikale da su člankom “</a:t>
            </a:r>
            <a:r>
              <a:rPr lang="hr-BA" i="1" dirty="0" smtClean="0">
                <a:latin typeface="Times New Roman" pitchFamily="18" charset="0"/>
                <a:cs typeface="Times New Roman" pitchFamily="18" charset="0"/>
              </a:rPr>
              <a:t>Razoružanje narodne vojske</a:t>
            </a:r>
            <a:r>
              <a:rPr lang="hr-BA" dirty="0" smtClean="0">
                <a:latin typeface="Times New Roman" pitchFamily="18" charset="0"/>
                <a:cs typeface="Times New Roman" pitchFamily="18" charset="0"/>
              </a:rPr>
              <a:t>” u listu “</a:t>
            </a:r>
            <a:r>
              <a:rPr lang="hr-BA" i="1" dirty="0" smtClean="0">
                <a:latin typeface="Times New Roman" pitchFamily="18" charset="0"/>
                <a:cs typeface="Times New Roman" pitchFamily="18" charset="0"/>
              </a:rPr>
              <a:t>Samouprava</a:t>
            </a:r>
            <a:r>
              <a:rPr lang="hr-BA" dirty="0" smtClean="0">
                <a:latin typeface="Times New Roman" pitchFamily="18" charset="0"/>
                <a:cs typeface="Times New Roman" pitchFamily="18" charset="0"/>
              </a:rPr>
              <a:t>” podstakli seljake da odbiju predaju oružja.</a:t>
            </a:r>
          </a:p>
          <a:p>
            <a:r>
              <a:rPr lang="hr-BA" dirty="0" smtClean="0">
                <a:latin typeface="Times New Roman" pitchFamily="18" charset="0"/>
                <a:cs typeface="Times New Roman" pitchFamily="18" charset="0"/>
              </a:rPr>
              <a:t>Buna je u krvi ugušena nakon deset dana. Na Kraljevici, blizu Zaječara, streljan je dvadeset i jedan pobunjenik. Ceo Glavni odbor Narodne radikalne stranke je uhapšen, osim Nikole Pašića i nekolicine drugih radikala, koji su prebegli u Bugarsku. Nekoliko prvaka Narodne radikalne stranke, zajedno sa odsutnim Pašićem osuđeni su na smrt. Posle izvesnog vremena Kralj Milan amnestira neke od osuđenih radikala, koji velikih unutrašnjih sporova postižu dogovor sa kraljem i dolaze na vlast 1887.</a:t>
            </a:r>
          </a:p>
          <a:p>
            <a:r>
              <a:rPr lang="hr-BA" dirty="0" smtClean="0">
                <a:latin typeface="Times New Roman" pitchFamily="18" charset="0"/>
                <a:cs typeface="Times New Roman" pitchFamily="18" charset="0"/>
              </a:rPr>
              <a:t>Uprkos pritiscima i rasulu nastalom nakon Timočke bune, Narodna radikalna stranka uspeva da konsoliduje svoje redove i da ostvari donošenje Ustava iz 1888. godine. “Radikalski Ustav” u najvećem delu ispunio je zahteve koje je u Programu postavila Narodna radikalna stranka. Njime je, iako uz izvesna ograničenja, uvedena parlamentarna vladavina, zagarantovana su prava i slobode građana i uvedena lokalna samouprava.</a:t>
            </a:r>
          </a:p>
          <a:p>
            <a:r>
              <a:rPr lang="hr-BA" dirty="0" smtClean="0">
                <a:latin typeface="Times New Roman" pitchFamily="18" charset="0"/>
                <a:cs typeface="Times New Roman" pitchFamily="18" charset="0"/>
              </a:rPr>
              <a:t>Iz Narodne radikalne stranke izdvaja se </a:t>
            </a:r>
            <a:r>
              <a:rPr lang="hr-BA" b="1" dirty="0" smtClean="0">
                <a:latin typeface="Times New Roman" pitchFamily="18" charset="0"/>
                <a:cs typeface="Times New Roman" pitchFamily="18" charset="0"/>
              </a:rPr>
              <a:t>Samostalna radikalna stranka </a:t>
            </a:r>
            <a:r>
              <a:rPr lang="hr-BA" dirty="0" smtClean="0">
                <a:latin typeface="Times New Roman" pitchFamily="18" charset="0"/>
                <a:cs typeface="Times New Roman" pitchFamily="18" charset="0"/>
              </a:rPr>
              <a:t>(samostalci) čiji je predsednik bio </a:t>
            </a:r>
            <a:r>
              <a:rPr lang="hr-BA" b="1" dirty="0" smtClean="0">
                <a:latin typeface="Times New Roman" pitchFamily="18" charset="0"/>
                <a:cs typeface="Times New Roman" pitchFamily="18" charset="0"/>
              </a:rPr>
              <a:t>Ljubomir Stojanović, </a:t>
            </a:r>
            <a:r>
              <a:rPr lang="hr-BA" dirty="0" smtClean="0">
                <a:latin typeface="Times New Roman" pitchFamily="18" charset="0"/>
                <a:cs typeface="Times New Roman" pitchFamily="18" charset="0"/>
              </a:rPr>
              <a:t>iz koja će kasnije nastati Demokratska stranka.</a:t>
            </a:r>
          </a:p>
          <a:p>
            <a:r>
              <a:rPr lang="hr-BA" dirty="0" smtClean="0">
                <a:latin typeface="Times New Roman" pitchFamily="18" charset="0"/>
                <a:cs typeface="Times New Roman" pitchFamily="18" charset="0"/>
              </a:rPr>
              <a:t>Nakon Majskog prevrata 1903. godine Narodna skupština vraća na snagu Ustav iz 1888. godine sa izmenama - ukida se Senat i uvodi jednodomno narodno predstavništvo. Srbija je postala parlamentarna i ustavna monarhija. Nikola Pašić formira vladu i tada počinju radikalne reforme države.</a:t>
            </a:r>
          </a:p>
          <a:p>
            <a:r>
              <a:rPr lang="hr-BA" dirty="0" smtClean="0">
                <a:latin typeface="Times New Roman" pitchFamily="18" charset="0"/>
                <a:cs typeface="Times New Roman" pitchFamily="18" charset="0"/>
              </a:rPr>
              <a:t>Radikalska vlada sa Nikolom Pašićem na čelu vodila je Srbiju i u veoma teškim okolnostima tokom Prvog svetskog rata.</a:t>
            </a:r>
            <a:endParaRPr lang="hr-BA"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83768" y="188640"/>
            <a:ext cx="4253408" cy="769441"/>
          </a:xfrm>
          <a:prstGeom prst="rect">
            <a:avLst/>
          </a:prstGeom>
          <a:noFill/>
        </p:spPr>
        <p:txBody>
          <a:bodyPr wrap="none" rtlCol="0">
            <a:spAutoFit/>
          </a:bodyPr>
          <a:lstStyle/>
          <a:p>
            <a:r>
              <a:rPr lang="sr-Latn-CS" sz="4400" dirty="0" smtClean="0">
                <a:latin typeface="Times New Roman" pitchFamily="18" charset="0"/>
                <a:cs typeface="Times New Roman" pitchFamily="18" charset="0"/>
              </a:rPr>
              <a:t>Napredna stranka</a:t>
            </a:r>
            <a:endParaRPr lang="en-US" sz="4400" dirty="0">
              <a:latin typeface="Times New Roman" pitchFamily="18" charset="0"/>
              <a:cs typeface="Times New Roman" pitchFamily="18" charset="0"/>
            </a:endParaRPr>
          </a:p>
        </p:txBody>
      </p:sp>
      <p:sp>
        <p:nvSpPr>
          <p:cNvPr id="3" name="TextBox 2"/>
          <p:cNvSpPr txBox="1"/>
          <p:nvPr/>
        </p:nvSpPr>
        <p:spPr>
          <a:xfrm>
            <a:off x="179512" y="908720"/>
            <a:ext cx="8784976" cy="4247317"/>
          </a:xfrm>
          <a:prstGeom prst="rect">
            <a:avLst/>
          </a:prstGeom>
          <a:noFill/>
        </p:spPr>
        <p:txBody>
          <a:bodyPr wrap="square" rtlCol="0">
            <a:spAutoFit/>
          </a:bodyPr>
          <a:lstStyle/>
          <a:p>
            <a:r>
              <a:rPr lang="hr-BA" dirty="0" smtClean="0">
                <a:latin typeface="Times New Roman" pitchFamily="18" charset="0"/>
                <a:cs typeface="Times New Roman" pitchFamily="18" charset="0"/>
              </a:rPr>
              <a:t>Osnovana je u januaru 1881. godine oko grupe mladokonzervativaca okupljenih oko lista "Videlo". Prvaci Napredne stranke su bili </a:t>
            </a:r>
            <a:r>
              <a:rPr lang="hr-BA" b="1" dirty="0" smtClean="0">
                <a:latin typeface="Times New Roman" pitchFamily="18" charset="0"/>
                <a:cs typeface="Times New Roman" pitchFamily="18" charset="0"/>
              </a:rPr>
              <a:t>Milan Piroćanac </a:t>
            </a:r>
            <a:r>
              <a:rPr lang="hr-BA" dirty="0" smtClean="0">
                <a:latin typeface="Times New Roman" pitchFamily="18" charset="0"/>
                <a:cs typeface="Times New Roman" pitchFamily="18" charset="0"/>
              </a:rPr>
              <a:t>(prvi predsednik, do 1886), </a:t>
            </a:r>
            <a:r>
              <a:rPr lang="hr-BA" b="1" dirty="0" smtClean="0">
                <a:latin typeface="Times New Roman" pitchFamily="18" charset="0"/>
                <a:cs typeface="Times New Roman" pitchFamily="18" charset="0"/>
              </a:rPr>
              <a:t>Milutin Garašanin </a:t>
            </a:r>
            <a:r>
              <a:rPr lang="hr-BA" dirty="0" smtClean="0">
                <a:latin typeface="Times New Roman" pitchFamily="18" charset="0"/>
                <a:cs typeface="Times New Roman" pitchFamily="18" charset="0"/>
              </a:rPr>
              <a:t>(drugi predsednik, do 1898), </a:t>
            </a:r>
            <a:r>
              <a:rPr lang="hr-BA" b="1" dirty="0" smtClean="0">
                <a:latin typeface="Times New Roman" pitchFamily="18" charset="0"/>
                <a:cs typeface="Times New Roman" pitchFamily="18" charset="0"/>
              </a:rPr>
              <a:t>Stojan Novaković </a:t>
            </a:r>
            <a:r>
              <a:rPr lang="hr-BA" dirty="0" smtClean="0">
                <a:latin typeface="Times New Roman" pitchFamily="18" charset="0"/>
                <a:cs typeface="Times New Roman" pitchFamily="18" charset="0"/>
              </a:rPr>
              <a:t>(predsednik posle obnove 1906) i Čedomilj Mijatović. Obično se smatraju nastavljačima grupe starih konzervativaca (Ilija Garašanin, Jovan Marinović), ali su vođe naprednjaka od njih daleko liberalniji i moderniji.</a:t>
            </a:r>
          </a:p>
          <a:p>
            <a:r>
              <a:rPr lang="hr-BA" dirty="0" smtClean="0">
                <a:latin typeface="Times New Roman" pitchFamily="18" charset="0"/>
                <a:cs typeface="Times New Roman" pitchFamily="18" charset="0"/>
              </a:rPr>
              <a:t>SNS je došla na vlast podržana od strane kneza Milana Obrenovića i sprovodila je liberalne reforme, uverena da je to jedini put stvarnog osamostaljenja i napretka Srbije. U prvo vreme bili su u savezništvu sa radikalima</a:t>
            </a:r>
            <a:r>
              <a:rPr lang="hr-BA" dirty="0">
                <a:latin typeface="Times New Roman" pitchFamily="18" charset="0"/>
                <a:cs typeface="Times New Roman" pitchFamily="18" charset="0"/>
              </a:rPr>
              <a:t> </a:t>
            </a:r>
            <a:r>
              <a:rPr lang="hr-BA" dirty="0" smtClean="0">
                <a:latin typeface="Times New Roman" pitchFamily="18" charset="0"/>
                <a:cs typeface="Times New Roman" pitchFamily="18" charset="0"/>
              </a:rPr>
              <a:t>ali su brzo ušli u sukob i oko vlasti i oko političkih načela. Donela je prve i napredne zakone o prosveti, sudovima, političkim strankama, Narodnoj banci i stajaćoj vojsci. Nakon Timočke bune 1883. i Srpsko-bugarskog rata 1885. postaje zavisna od kralja Milana, ali i nepopularna u narodu. Posle 1887. godine nalazi se u opoziciji, da bi oko 140 naprednjaka bilo iz osvete pobijeno 1889. godine, kada su radikali formirali vladu. Predstavnici naprednjaka i kasnije učetvuju u neradikalskim ili neutralnim vladama</a:t>
            </a:r>
            <a:r>
              <a:rPr lang="hr-BA" dirty="0" smtClean="0"/>
              <a: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88640"/>
            <a:ext cx="8892479" cy="3416320"/>
          </a:xfrm>
          <a:prstGeom prst="rect">
            <a:avLst/>
          </a:prstGeom>
          <a:noFill/>
        </p:spPr>
        <p:txBody>
          <a:bodyPr wrap="square" rtlCol="0">
            <a:spAutoFit/>
          </a:bodyPr>
          <a:lstStyle/>
          <a:p>
            <a:r>
              <a:rPr lang="hr-BA" dirty="0" smtClean="0">
                <a:latin typeface="Times New Roman" pitchFamily="18" charset="0"/>
                <a:cs typeface="Times New Roman" pitchFamily="18" charset="0"/>
              </a:rPr>
              <a:t>1895. godine Stojan Novaković formira vladu, a krajem 1896. se stranka, po padu sa vlasti, samoraspušta. Deo naprednjaka, pod ocem i sinovima Marinković, učestvuje u tzv. fuzionašoj vladi sa radikalima Nikole Pašića</a:t>
            </a:r>
            <a:r>
              <a:rPr lang="hr-BA" dirty="0">
                <a:latin typeface="Times New Roman" pitchFamily="18" charset="0"/>
                <a:cs typeface="Times New Roman" pitchFamily="18" charset="0"/>
              </a:rPr>
              <a:t> </a:t>
            </a:r>
            <a:r>
              <a:rPr lang="hr-BA" dirty="0" smtClean="0">
                <a:latin typeface="Times New Roman" pitchFamily="18" charset="0"/>
                <a:cs typeface="Times New Roman" pitchFamily="18" charset="0"/>
              </a:rPr>
              <a:t>1901-1902. godine. 30. januara 1906. stranka je obnovljena pod vođstvom Novakovića (Garašanin je umro 1898. godine). Do 1919. u skupštini ima po nekoliko poslanika i nalazi se u opoziciji izuzev 1909. godine kada je Novaković, u vreme aneksije Bosne i Hercegovine, sastavio vladu uz podršku svih stranaka. 1914. se pod vođstvom Živojina Perića odvaja manji broj naprednjaka i osniva Konzervativnu stranku. Posle I svetskog rata, naprednjaci zajedno sa samostalcima, liberalima, jednim delom radikalskih prvaka i većim delom srpskog i manjim hrvatskog krila Hrvatsko-srpske koalicije</a:t>
            </a:r>
            <a:r>
              <a:rPr lang="hr-BA" dirty="0">
                <a:latin typeface="Times New Roman" pitchFamily="18" charset="0"/>
                <a:cs typeface="Times New Roman" pitchFamily="18" charset="0"/>
              </a:rPr>
              <a:t> </a:t>
            </a:r>
            <a:r>
              <a:rPr lang="hr-BA" dirty="0" smtClean="0">
                <a:latin typeface="Times New Roman" pitchFamily="18" charset="0"/>
                <a:cs typeface="Times New Roman" pitchFamily="18" charset="0"/>
              </a:rPr>
              <a:t>učestvuju u stvaranju Demokratske stranke Ljubomira Davidovića.</a:t>
            </a:r>
          </a:p>
          <a:p>
            <a:endParaRPr lang="hr-BA" dirty="0" smtClean="0"/>
          </a:p>
          <a:p>
            <a:endParaRPr lang="en-US" dirty="0"/>
          </a:p>
        </p:txBody>
      </p:sp>
      <p:pic>
        <p:nvPicPr>
          <p:cNvPr id="56322" name="Picture 2" descr="http://upload.wikimedia.org/wikipedia/commons/4/46/Milutin_Garasanin1.jpg"/>
          <p:cNvPicPr>
            <a:picLocks noChangeAspect="1" noChangeArrowheads="1"/>
          </p:cNvPicPr>
          <p:nvPr/>
        </p:nvPicPr>
        <p:blipFill>
          <a:blip r:embed="rId2" cstate="print"/>
          <a:srcRect/>
          <a:stretch>
            <a:fillRect/>
          </a:stretch>
        </p:blipFill>
        <p:spPr bwMode="auto">
          <a:xfrm>
            <a:off x="3419872" y="3068960"/>
            <a:ext cx="2464477" cy="30243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6324" name="Picture 4" descr="http://srbin.info/wp-content/uploads/2012/11/stojan-novakovic.jpg"/>
          <p:cNvPicPr>
            <a:picLocks noChangeAspect="1" noChangeArrowheads="1"/>
          </p:cNvPicPr>
          <p:nvPr/>
        </p:nvPicPr>
        <p:blipFill>
          <a:blip r:embed="rId3" cstate="print"/>
          <a:srcRect/>
          <a:stretch>
            <a:fillRect/>
          </a:stretch>
        </p:blipFill>
        <p:spPr bwMode="auto">
          <a:xfrm>
            <a:off x="6300192" y="3501008"/>
            <a:ext cx="2286000" cy="2943225"/>
          </a:xfrm>
          <a:prstGeom prst="rect">
            <a:avLst/>
          </a:prstGeom>
          <a:ln>
            <a:noFill/>
          </a:ln>
          <a:effectLst>
            <a:softEdge rad="112500"/>
          </a:effectLst>
        </p:spPr>
      </p:pic>
      <p:pic>
        <p:nvPicPr>
          <p:cNvPr id="5" name="Picture 2" descr="http://www.nacionalnarevija.com/images/images/Broj%2010/Zaboravljeni%20-%20Milan%20Pirocanac%20i%20moderni%20konzervativizam/milan%20pirocanac-.jpg"/>
          <p:cNvPicPr>
            <a:picLocks noChangeAspect="1" noChangeArrowheads="1"/>
          </p:cNvPicPr>
          <p:nvPr/>
        </p:nvPicPr>
        <p:blipFill>
          <a:blip r:embed="rId4" cstate="print"/>
          <a:srcRect/>
          <a:stretch>
            <a:fillRect/>
          </a:stretch>
        </p:blipFill>
        <p:spPr bwMode="auto">
          <a:xfrm>
            <a:off x="755575" y="3356992"/>
            <a:ext cx="2111035" cy="294563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11760" y="0"/>
            <a:ext cx="4085798" cy="769441"/>
          </a:xfrm>
          <a:prstGeom prst="rect">
            <a:avLst/>
          </a:prstGeom>
          <a:noFill/>
        </p:spPr>
        <p:txBody>
          <a:bodyPr wrap="none" rtlCol="0">
            <a:spAutoFit/>
          </a:bodyPr>
          <a:lstStyle/>
          <a:p>
            <a:r>
              <a:rPr lang="sr-Latn-CS" sz="4400" dirty="0" smtClean="0">
                <a:latin typeface="Times New Roman" pitchFamily="18" charset="0"/>
                <a:cs typeface="Times New Roman" pitchFamily="18" charset="0"/>
              </a:rPr>
              <a:t>Liberalna stranka</a:t>
            </a:r>
            <a:endParaRPr lang="en-US" sz="4400" dirty="0">
              <a:latin typeface="Times New Roman" pitchFamily="18" charset="0"/>
              <a:cs typeface="Times New Roman" pitchFamily="18" charset="0"/>
            </a:endParaRPr>
          </a:p>
        </p:txBody>
      </p:sp>
      <p:sp>
        <p:nvSpPr>
          <p:cNvPr id="3" name="TextBox 2"/>
          <p:cNvSpPr txBox="1"/>
          <p:nvPr/>
        </p:nvSpPr>
        <p:spPr>
          <a:xfrm>
            <a:off x="251520" y="764704"/>
            <a:ext cx="8640961" cy="4247317"/>
          </a:xfrm>
          <a:prstGeom prst="rect">
            <a:avLst/>
          </a:prstGeom>
          <a:noFill/>
        </p:spPr>
        <p:txBody>
          <a:bodyPr wrap="square" rtlCol="0">
            <a:spAutoFit/>
          </a:bodyPr>
          <a:lstStyle/>
          <a:p>
            <a:r>
              <a:rPr lang="vi-VN" dirty="0" smtClean="0">
                <a:latin typeface="+mj-lt"/>
              </a:rPr>
              <a:t>Liberalna strank</a:t>
            </a:r>
            <a:r>
              <a:rPr lang="sr-Latn-CS" dirty="0" smtClean="0">
                <a:latin typeface="+mj-lt"/>
              </a:rPr>
              <a:t>a je f</a:t>
            </a:r>
            <a:r>
              <a:rPr lang="vi-VN" dirty="0" smtClean="0">
                <a:latin typeface="+mj-lt"/>
              </a:rPr>
              <a:t>ormalno osnovana 1881. godine. Njeni osnivači Liberali se javljaju u političkom životu Srbije i četrdesetih godina 19.</a:t>
            </a:r>
            <a:r>
              <a:rPr lang="sr-Latn-CS" dirty="0" smtClean="0">
                <a:latin typeface="+mj-lt"/>
              </a:rPr>
              <a:t>veka </a:t>
            </a:r>
            <a:r>
              <a:rPr lang="vi-VN" dirty="0" smtClean="0">
                <a:latin typeface="+mj-lt"/>
              </a:rPr>
              <a:t>. Za vrijeme vladavine Aleksandra Karađorđevića</a:t>
            </a:r>
            <a:r>
              <a:rPr lang="sr-Latn-CS" dirty="0" smtClean="0">
                <a:latin typeface="+mj-lt"/>
              </a:rPr>
              <a:t> </a:t>
            </a:r>
            <a:r>
              <a:rPr lang="vi-VN" dirty="0" smtClean="0">
                <a:latin typeface="+mj-lt"/>
              </a:rPr>
              <a:t>liberali su predstavljali opoziciju, a među njima su bili najistaknutiji</a:t>
            </a:r>
            <a:r>
              <a:rPr lang="sr-Latn-CS" dirty="0" smtClean="0">
                <a:latin typeface="+mj-lt"/>
              </a:rPr>
              <a:t> </a:t>
            </a:r>
            <a:r>
              <a:rPr lang="vi-VN" dirty="0" smtClean="0">
                <a:latin typeface="+mj-lt"/>
              </a:rPr>
              <a:t>Vladimir Jovanović</a:t>
            </a:r>
            <a:r>
              <a:rPr lang="sr-Latn-CS" dirty="0" smtClean="0">
                <a:latin typeface="+mj-lt"/>
              </a:rPr>
              <a:t>.</a:t>
            </a:r>
            <a:r>
              <a:rPr lang="vi-VN" dirty="0" smtClean="0">
                <a:latin typeface="+mj-lt"/>
              </a:rPr>
              <a:t> Liberali su bili rusofili i obrenovićevci , tesno povezani i</a:t>
            </a:r>
            <a:r>
              <a:rPr lang="sr-Latn-CS" dirty="0" smtClean="0">
                <a:latin typeface="+mj-lt"/>
              </a:rPr>
              <a:t> </a:t>
            </a:r>
            <a:r>
              <a:rPr lang="vi-VN" dirty="0" smtClean="0">
                <a:latin typeface="+mj-lt"/>
              </a:rPr>
              <a:t>sa</a:t>
            </a:r>
            <a:r>
              <a:rPr lang="sr-Latn-CS" dirty="0" smtClean="0">
                <a:latin typeface="+mj-lt"/>
              </a:rPr>
              <a:t> </a:t>
            </a:r>
            <a:r>
              <a:rPr lang="vi-VN" dirty="0" smtClean="0">
                <a:latin typeface="+mj-lt"/>
              </a:rPr>
              <a:t>pravoslavnom crkvom u Srbiji a posebno sa mitropolitom Mihailom koji je i sam bio liberal.</a:t>
            </a:r>
            <a:r>
              <a:rPr lang="sr-Latn-CS" dirty="0" smtClean="0">
                <a:latin typeface="+mj-lt"/>
              </a:rPr>
              <a:t> </a:t>
            </a:r>
            <a:r>
              <a:rPr lang="vi-VN" dirty="0" smtClean="0">
                <a:latin typeface="+mj-lt"/>
              </a:rPr>
              <a:t>Što se tiče nacionalne politike , ostaju dosledni cilju ujedinjenja svih Srba . Liberali su bil</a:t>
            </a:r>
            <a:r>
              <a:rPr lang="sr-Latn-CS" dirty="0" smtClean="0">
                <a:latin typeface="+mj-lt"/>
              </a:rPr>
              <a:t>i</a:t>
            </a:r>
            <a:r>
              <a:rPr lang="vi-VN" dirty="0" smtClean="0">
                <a:latin typeface="+mj-lt"/>
              </a:rPr>
              <a:t> politička struja koja se nalazila između konzervativaca i markovićevaca koji su kasnije osnovali Narodnu radikalnu stranku .Liberalna stranka ima velike zasluge u donošenju Namesničkog ustava , u dobrom vođenju dva srpsko - turska rata i dob</a:t>
            </a:r>
            <a:r>
              <a:rPr lang="sr-Latn-CS" dirty="0" smtClean="0">
                <a:latin typeface="+mj-lt"/>
              </a:rPr>
              <a:t>janu</a:t>
            </a:r>
            <a:r>
              <a:rPr lang="vi-VN" dirty="0" smtClean="0">
                <a:latin typeface="+mj-lt"/>
              </a:rPr>
              <a:t> ne</a:t>
            </a:r>
            <a:r>
              <a:rPr lang="sr-Latn-CS" dirty="0" smtClean="0">
                <a:latin typeface="+mj-lt"/>
              </a:rPr>
              <a:t>za</a:t>
            </a:r>
            <a:r>
              <a:rPr lang="vi-VN" dirty="0" smtClean="0">
                <a:latin typeface="+mj-lt"/>
              </a:rPr>
              <a:t>visnosti na Berlinskom kongresu . Liberalna stranka se posle dolaska Petra Karađorđevića na vlast deli u dve stranke , jednu koja </a:t>
            </a:r>
            <a:r>
              <a:rPr lang="sr-Latn-CS" dirty="0" smtClean="0">
                <a:latin typeface="+mj-lt"/>
              </a:rPr>
              <a:t>se preimenovala</a:t>
            </a:r>
            <a:r>
              <a:rPr lang="vi-VN" dirty="0" smtClean="0">
                <a:latin typeface="+mj-lt"/>
              </a:rPr>
              <a:t> u Nacionalna stranka i koju predvodi Stojan Ribarac , i drugu koja dobiva naziv Liberalno - demokratska stranka a koju predvodi Vojislav Veljković . Obe stranke se 1904. godine udružuju pod nazivom Narodna stranka .</a:t>
            </a:r>
          </a:p>
          <a:p>
            <a:endParaRPr lang="vi-VN" dirty="0">
              <a:latin typeface="+mj-lt"/>
            </a:endParaRPr>
          </a:p>
        </p:txBody>
      </p:sp>
      <p:pic>
        <p:nvPicPr>
          <p:cNvPr id="4" name="Picture 2" descr="http://upload.wikimedia.org/wikipedia/commons/8/8a/JovanRistic.jpg"/>
          <p:cNvPicPr>
            <a:picLocks noChangeAspect="1" noChangeArrowheads="1"/>
          </p:cNvPicPr>
          <p:nvPr/>
        </p:nvPicPr>
        <p:blipFill>
          <a:blip r:embed="rId2" cstate="print"/>
          <a:srcRect/>
          <a:stretch>
            <a:fillRect/>
          </a:stretch>
        </p:blipFill>
        <p:spPr bwMode="auto">
          <a:xfrm>
            <a:off x="3203848" y="4437112"/>
            <a:ext cx="1447800" cy="216217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260648"/>
            <a:ext cx="8748464" cy="584775"/>
          </a:xfrm>
          <a:prstGeom prst="rect">
            <a:avLst/>
          </a:prstGeom>
          <a:noFill/>
        </p:spPr>
        <p:txBody>
          <a:bodyPr wrap="square" rtlCol="0">
            <a:spAutoFit/>
          </a:bodyPr>
          <a:lstStyle/>
          <a:p>
            <a:r>
              <a:rPr lang="sr-Latn-CS" sz="3200" dirty="0" smtClean="0"/>
              <a:t>Politički život u Srbiji u 19 i početkom 20 veka</a:t>
            </a:r>
            <a:endParaRPr lang="en-US" sz="3200" dirty="0"/>
          </a:p>
        </p:txBody>
      </p:sp>
      <p:sp>
        <p:nvSpPr>
          <p:cNvPr id="3" name="TextBox 2"/>
          <p:cNvSpPr txBox="1"/>
          <p:nvPr/>
        </p:nvSpPr>
        <p:spPr>
          <a:xfrm>
            <a:off x="179512" y="980728"/>
            <a:ext cx="8712968" cy="6186309"/>
          </a:xfrm>
          <a:prstGeom prst="rect">
            <a:avLst/>
          </a:prstGeom>
          <a:noFill/>
        </p:spPr>
        <p:txBody>
          <a:bodyPr wrap="square" rtlCol="0">
            <a:spAutoFit/>
          </a:bodyPr>
          <a:lstStyle/>
          <a:p>
            <a:r>
              <a:rPr lang="sr-Latn-CS" dirty="0" smtClean="0">
                <a:latin typeface="Times New Roman" pitchFamily="18" charset="0"/>
                <a:cs typeface="Times New Roman" pitchFamily="18" charset="0"/>
              </a:rPr>
              <a:t>Srpske stranke nisu se uvek razlikovale samo po programaima, vec su medju njima posojale i druge razlike.</a:t>
            </a:r>
            <a:r>
              <a:rPr lang="vi-VN" dirty="0">
                <a:latin typeface="Times New Roman" pitchFamily="18" charset="0"/>
                <a:cs typeface="Times New Roman" pitchFamily="18" charset="0"/>
              </a:rPr>
              <a:t> </a:t>
            </a:r>
            <a:r>
              <a:rPr lang="vi-VN" dirty="0" smtClean="0">
                <a:latin typeface="+mj-lt"/>
              </a:rPr>
              <a:t>Prva linija podela jeste ona na radikale i neradikale, odnosno na one koji su posle revolucije došli na vlast i one koji su tada vlast izgubili. Druga linija podela jeste podela na radikale i samostalce, odnosno na vladajuću stranku i njene disidente koji su se iz stranke izdvojili 1904. godine; treća linija podele bila je generacijska, koja je u sebe delimično uključivala i različito socijalno poreklo i različit obrazovni nivo među stranačkim vođama.</a:t>
            </a:r>
            <a:r>
              <a:rPr lang="vi-VN" dirty="0" smtClean="0"/>
              <a:t> </a:t>
            </a:r>
            <a:r>
              <a:rPr lang="vi-VN" dirty="0" smtClean="0">
                <a:latin typeface="+mj-lt"/>
              </a:rPr>
              <a:t>Te političke podele su u bitnim crtama određivale politički život u tadašnjoj Srbiji. One su bojile svakodnevni žvot građana, stvarajući utisak da politikom dominiraju emocije, strasti i lične razmirice partijskih vođa, što je savremenicima stvaralo utisak da je čitav život sveden na politiku i da od nje sve zavisi. Nestranačka štampa pisala je da su se među strankama rasplametele strasti koje Srbiju dovode u bolesno stanje u kome su “inati i osvete, mržnje i klevetanja, proganjanja i prokazivanja odlike kojima se obeležava doba gde partijske strasti ne umeju više da nađu sebi granice”. Opisivan je duh netolerancije koji je vladao političkim životom , u kome je sloboda svedena na slobodu kavge , a sve što je opšte podređeno “razdrobljenosti političkih stranaka, ličnoj mržnji i zavadi, pojedinačnim prohtevima, koterijskim računima, pretežnosti svake posebnosti</a:t>
            </a:r>
            <a:r>
              <a:rPr lang="vi-VN" dirty="0" smtClean="0"/>
              <a:t>”</a:t>
            </a:r>
            <a:r>
              <a:rPr lang="sr-Latn-CS" baseline="30000" dirty="0" smtClean="0"/>
              <a:t>.</a:t>
            </a:r>
            <a:r>
              <a:rPr lang="en-US" dirty="0" smtClean="0"/>
              <a:t> </a:t>
            </a:r>
            <a:r>
              <a:rPr lang="en-US" dirty="0" err="1" smtClean="0">
                <a:latin typeface="Times New Roman" pitchFamily="18" charset="0"/>
                <a:cs typeface="Times New Roman" pitchFamily="18" charset="0"/>
              </a:rPr>
              <a:t>Nedovoljno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razvijene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liberalne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tradicije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slabo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negovana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politička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kultura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nedostatak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tolerancije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višak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partijskih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neskrupuloznosti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specifično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shvatanje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politike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stari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modeli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političkog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ponašanja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činili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žučni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napadi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teške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reči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davali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posebnu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modernim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institucijama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parlamentarnog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sistema</a:t>
            </a:r>
            <a:r>
              <a:rPr lang="sr-Latn-CS" dirty="0" smtClean="0">
                <a:latin typeface="Times New Roman" pitchFamily="18" charset="0"/>
                <a:cs typeface="Times New Roman" pitchFamily="18" charset="0"/>
              </a:rPr>
              <a:t>.</a:t>
            </a:r>
            <a:endParaRPr lang="vi-VN" dirty="0" smtClean="0">
              <a:latin typeface="Times New Roman" pitchFamily="18" charset="0"/>
              <a:cs typeface="Times New Roman" pitchFamily="18" charset="0"/>
            </a:endParaRPr>
          </a:p>
          <a:p>
            <a:endParaRPr lang="vi-VN" dirty="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AutoShape 2" descr="data:image/jpeg;base64,/9j/4AAQSkZJRgABAQAAAQABAAD/2wCEAAkGBwgHBgkIBwgKCgkLDRYPDQwMDRsUFRAWIB0iIiAdHx8kKDQsJCYxJx8fLT0tMTU3Ojo6Iys/RD84QzQ5OjcBCgoKDQwNGg8PGjclHyU3Nzc3Nzc3Nzc3Nzc3Nzc3Nzc3Nzc3Nzc3Nzc3Nzc3Nzc3Nzc3Nzc3Nzc3Nzc3Nzc3N//AABEIAFoAiAMBIgACEQEDEQH/xAAbAAACAgMBAAAAAAAAAAAAAAAFBgIEAAMHAf/EADoQAAIBAwMBBQYDBwMFAAAAAAECAwAEEQUSITEGEyJBURQyYXGBkaGx0RUjM0JSwfAHsuEWYnKSo//EABkBAAMBAQEAAAAAAAAAAAAAAAABAgMEBf/EACERAAICAgICAwEAAAAAAAAAAAABAhEDIRIxMkETIlEF/9oADAMBAAIRAxEAPwDtkwk7pzDs77adm/O3PlnHlVTS7m+kiYarax20wfapjk3LIP6h6fI80QrwgHg0Ae1lathT+Gc/9p/zipLIG4xg+hoAnWV5VPVL5bG33ld7McBQcH50AWTNGJRFvQSEZCFhkj5VOuGam1ra6kDOL9uT3k7rksw81Y9ea6/2YdZNBtZI3ldGUlGlOWK7jjPxximAVrKo3mrWNnkXFzGpHVQcn7ClDtH2qhkKtai5BhyNiDlmOMfAEc9fpUtoaVj7WVzm77Z63cZWytLWxTPDzMZnI+Qwo+5oJcTX2pMzX+pXl3zuCqxWNT5eFMAdKTmkUoNnYayufaP2turPFvcobqKMBeTiVRjzz1+vPqaMX/bzRbKJGY3EkjjIiSLkfMnA/GhSTE4tDTWVqtplubeKdAQsihgDjODW2qJEn/VmeSHsuNkTOrXCByGwFGD1+te0Q/1EiWXslehxkAxn/wCi1lSzaHQwuzpyFDDB6HBqLTbVQvG4LEDAGSD8cVG0uoLtC9tKkijGSpzjjPP0xW+qMTwfahWt6vFpkkAlQkPkh8421u1bWLXSo1e5dQCwBy4G0HzOfKk3tbqNjqM0d3Y3YeGFCksiLgDnqGPXr5Z8qTY0rL+o9r8jFsyRIR7xbk/Lz/Cl6XVGuWMss+5EGXld9gUD65/GgN1rtnazOscbSsV4f3cPnoS3PzwOh86IaLerq2j3LzJEsquA8gU4YHBzzz5fhWTmbLE0rKC6k10g9mku271tzMB4YwTnGXGCR8KLx3s7oVDsM44Zyc4+AxmhWnarY3WpJZxpJIrnAcHAP0x+ZqxcarNZavHZWlvCsA2l2K5Jzj7daXIr4y+tvPMPdcg55PhB/wA+VSXTVZQxlULke5z59M0rSXt/dWF2Lq7mYShQOdoGT5AUe7KJ3OjOvpOf9opFcaBt92htYJWjsbdZ9hxukBbJ+A8qYtCvmv7Hv5IljcNtIA+A/WkoRxFF3Y3M3Qnr9KbezRA02ZVUqBM2BtI8hR6HKuqL2qvZwW8t1eKQkeMso8Qycf3ofHDDqNoJ7KZLq3fjDDn4j6Vq7XzqNAvQXAJ2jGefeFKaSuOxqrEZFb20+JTtx4KQJaOiaZ2l1DSEjtnRZYEAVIpfCwHoGH/NNWm9rtLvdqSy+yTH+Sfwj6N0/v8ACuTzdobuD9iW0yRTpdxqJGfljk4z5c1bzY6heXVnayyrcWzEOkq+EjnkfD9apTaIliTOkduJ4p+xt7LBIkkbCMh0bcD+8XoRXlc1vX1LTtFksRPLHZOV3RABozyOmR4ecHjFZV8kxRXHROx17V7BitrPNFGVz/EVwzdMc/DFEl1nX9ReM3MilkB2PDxgHH83ANLWkXMD3luA7uysDvaHGeC3vYx0zVYXMzaJG95PLLI92z5f/wAM4olJihjT2H7x7cRS3F1exym3AkkWNhI3IOOnGTVKXUEvOzwuoY5FU3aBkJyThgeOnmBVTSIBfafqVtbOi7lhTczDCqByePl+FFIbFrHTrK0VhPm6Vy6DjbgnPxHAqE7NGkhOO2SRpnUeN2bA68k8U0dm9kfZzUJOVYsy9SOi8fmaB/sqaFAb25srIYyRPcDdj5CmrSkXSNFnEk6TrHIZCUAwRszxU2W6oA9nLW9GrW0rW5jhVyGdlxjg461mp6hjXZm72AR8eMHdkhRxgfEVf7Ndo59R1JreZoyroXTux7nw561Bdee21ea1stOiEMcTMCI9jMwUncenGfw5pWNeWwXCmoTWrRJDOxJTaY4cKAM9SfpTP2cguoNOe3vYnQtLkEuHLgjB6dOlLUmva1JoV48koDLKF70EIV4JIGPI4HPzpj0O7un7OJc3EneNtZo5CSWIAOM58/vxQEt6NUmtaVp1yLaGBn7s7WaMBQp88cDJo7HNHPaiWFS8bjKkt+tclmebvJ0Ej4DDp9On966P2XZv+noixyRu5+tGxTSXRDXrW61Cwe2te5QO3iWXow9OOlKl3b6jZ6N7A9i/hm73vYT3gPGOR1FGu2ksqdn7p4pAgX3wVzuHAx/mfSliLWNTsex9u8RxlsJPkHA/pwfr9KBx6o23F4k8+iLFKsjQhEcDwsp3ehorocgHajVhltxLE5JHnQ691yynk06LUdOSQ3AAleWMr3ZPmMjkfEHpW/Shpser3C6dPcI0I2yxM+6Ngc9M5PB+NMTaov6hezd7q8O7Me+3CqxzszycemcCsoTdS3f7Yu41tgyTMh3sx24UcZHl1/Csq49GU9M3aLcoNRBexMBhUuPDs3YjY/gOPr9976xLPptpcyWtrNcMs2HmjB27cnIH0H2qhBd3ENoTOipmKUFnPH8NuBz1zig93fXUUMCxwWxh2FkLzSdCcHgMPr86iLcu1RtkhDG/q7Q13V/dz6FqKztEgFwsQCLgBcKSP89TVzS5JYtMsFaXCLbSsw8vC4x+dLBuZW7MyyyEK8l54lQkjIHOOfhRnTJdmmJ313vCWjO0GBu2YySPPqBTitmcvGxSW3K23hDHYuOBwfhT7Ltg0vUo8YUd2g56gRr+ppR9t0dfYCVmdb0jB8OYgTt8XH9Qbp5DNGr82p0m9kguGuHhXu5CWJ2uCMjmk00tjUlJqgb2Yums743CxGQrCfAZFTJJx1YgVcuLwLqc2oNLYxNPA0Xdy3sY25GM5Gc0M7O2tvqL3cF1Erp7Oeo8/UfGhH7NtA9zA3fkWys2cjBwRkD060a9lNb0MLXVmIJbKXUrDuJZxIwR3aQ8FcDC46Gj2h3rP2alhJRjAsiBo9wBG0n+bnzrn7Wdn7JHcGCQsZTFsMnwB64+NPukosfZVpF3gSQu3ibJ931oYVtCe7h5ZWDDLkep6fT4V0Ps7Ow0CFRGxzny461zkXLgn922N3I46V0jQTjs7ERx1/3GpRWRRrQE7ZTg6JPC5CPMQEDEDdyM455pbu229jrSI+Unz9fSmftBdx2lk08sfeKp9weeSBS1eSaYtlHey2ojEpwAqDdn04+VMhPRmp5fVNBDYIEY4P0rNIRU1/U3UbO7bChegHPGBVecW6TwD2mRZTzDuYsR8s5xUtPPd6hKyTiR3z32QM5wfTpT9AydxC93q18pmCiMpjwL5r6n5V5US7RajeyybRG7KdwOT4RjGPrWVpGLa0ZTkkwLYTXuoS2sAdiqk53ynB8snJ6+KjupWEii0t2aJXSEx4aRRk7geMnnihukWMkmqd3aTRglD3cu1lwfljPkelGrbsrKrd5c3avIjDbtDYx8QRT8mPwWzf7BdNoSW0cW6T2ppSAwPhJODnOKilrMl66mJiTpb2zndjYSpIz9qsPaXiRGETBlPQKhyMdCOOK1QR30AkLGZyVVcuhycBgOcejt1+FCi07Dkp6FCaAwx6Yjk/xOufLd/wAmmjSsNo2pLEpdpLtsKoJJxtqxoyWNndJcasHBhjSC2ZEXMY55O4Eeg4559M03abqXZyVzZyzpG0oJEkdvGCpx1LDGD5j15qnC0ZRnxdip2fVrea5eaJogYSo3DGTmhJSTffMYJv3iSAExnxZYYx6036nPpttaGPTtXjv2iwrbtu9gc+IYY5x59KWO8k90X8w9Mk+D5YrHg+jdZF2VJMrZwfun4uCxUocgbQM4+lN9vIsfZZEyM+z9M/AUvR3M6yJjUSdp8RbJ3da33OsoLhY1WJvCW3s3Q/0/Xr9Kag3oTyJUwY3iVsIcnH8nxroGlnb2dh68g/7qT7TUlm1C1EghNvMGVRHHuLPxjPpgZP3o1dTWcVm21lXJ4AI5+1S4tFOSkgZ2mkB0fD4wTjrx1H6UtarMH0q2iXorqQR8Q1WdRmJitI42eQh9zhvMAHg+lV7ieN7vuRGZI1iXwBjhWzz+BqlGieSMvSDqVmSei8V5ph26jdt6k/3r24e3SVJHjk8PHeM2NtULq8S1uf3SSKSd0mW94UKLaG5IIKpmu9S5U+JcLJnaev6VlXNH06WeO7uNvcoIg4Zjy/BPl/nIrK6MWSUI0jCai2FOziwz3RZbtrfaue8hCswPpgj9PnTK0t1GuYdRs5sfyz2zox/9SR+NKXZIAXN8ABjvG/OmeVQMYArlwLjE9D+hLnlt/hI6hf4AeztH9dszD+xqH7QuSwL6RGxXkEXCnH3UVMKpHKj7Vr2jdIMDAAxW1nBRZj1efAzo4POPeh4+7Ctj6hO/DaHz5bViP5GqJVQowB9q9dmQrsYrnrg4oTCjc/fSOMaOwY+pRfzNR9jvJR4dHjIP9c6D+1ELMBoo9wzkedVNTJhm2xHYD1C8UD6NX7I7zwy29jE3p3hOPsoqcnZuJfc7iQ+vd4o1pyrNa4mUSeEHxjNUNRRbeZu4URYHGwbfyoEBbjRUSaF4lhR4pQ5IGPI8VJtMRF3NYsV9QuR+FGtMZpV/esX6+8c+VSuoo4od8Uao/HiUYNFCsW3t7TO02LM3oEqr3enxSFlso0bpyMH8qPPc3BOwzyleeN5xUE8Xvc/OnSDkyXZufT09omdbWGSIK0bOVJY88DI+XSkPtRDC+rmczRQbnkcAR7xuz0+Q4x8AKN9uFC6ExAAIkUgjypc7QuzzQbmJxvAyegyKtJUS2EkvO5shHEEOYcEl/GwxjnjyrK03TMupbFJCG0GVB4NZR0D2f//Z"/>
          <p:cNvSpPr>
            <a:spLocks noChangeAspect="1" noChangeArrowheads="1"/>
          </p:cNvSpPr>
          <p:nvPr/>
        </p:nvSpPr>
        <p:spPr bwMode="auto">
          <a:xfrm>
            <a:off x="0" y="-673100"/>
            <a:ext cx="1295400" cy="8572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4756" name="AutoShape 4" descr="data:image/jpeg;base64,/9j/4AAQSkZJRgABAQAAAQABAAD/2wCEAAkGBwgHBgkIBwgKCgkLDRYPDQwMDRsUFRAWIB0iIiAdHx8kKDQsJCYxJx8fLT0tMTU3Ojo6Iys/RD84QzQ5OjcBCgoKDQwNGg8PGjclHyU3Nzc3Nzc3Nzc3Nzc3Nzc3Nzc3Nzc3Nzc3Nzc3Nzc3Nzc3Nzc3Nzc3Nzc3Nzc3Nzc3N//AABEIAFoAiAMBIgACEQEDEQH/xAAbAAACAgMBAAAAAAAAAAAAAAAFBgIEAAMHAf/EADoQAAIBAwMBBQYDBwMFAAAAAAECAwAEEQUSITEGEyJBURQyYXGBkaGx0RUjM0JSwfAHsuEWYnKSo//EABkBAAMBAQEAAAAAAAAAAAAAAAABAgMEBf/EACERAAICAgICAwEAAAAAAAAAAAABAhEDIRIxMkETIlEF/9oADAMBAAIRAxEAPwDtkwk7pzDs77adm/O3PlnHlVTS7m+kiYarax20wfapjk3LIP6h6fI80QrwgHg0Ae1lathT+Gc/9p/zipLIG4xg+hoAnWV5VPVL5bG33ld7McBQcH50AWTNGJRFvQSEZCFhkj5VOuGam1ra6kDOL9uT3k7rksw81Y9ea6/2YdZNBtZI3ldGUlGlOWK7jjPxximAVrKo3mrWNnkXFzGpHVQcn7ClDtH2qhkKtai5BhyNiDlmOMfAEc9fpUtoaVj7WVzm77Z63cZWytLWxTPDzMZnI+Qwo+5oJcTX2pMzX+pXl3zuCqxWNT5eFMAdKTmkUoNnYayufaP2turPFvcobqKMBeTiVRjzz1+vPqaMX/bzRbKJGY3EkjjIiSLkfMnA/GhSTE4tDTWVqtplubeKdAQsihgDjODW2qJEn/VmeSHsuNkTOrXCByGwFGD1+te0Q/1EiWXslehxkAxn/wCi1lSzaHQwuzpyFDDB6HBqLTbVQvG4LEDAGSD8cVG0uoLtC9tKkijGSpzjjPP0xW+qMTwfahWt6vFpkkAlQkPkh8421u1bWLXSo1e5dQCwBy4G0HzOfKk3tbqNjqM0d3Y3YeGFCksiLgDnqGPXr5Z8qTY0rL+o9r8jFsyRIR7xbk/Lz/Cl6XVGuWMss+5EGXld9gUD65/GgN1rtnazOscbSsV4f3cPnoS3PzwOh86IaLerq2j3LzJEsquA8gU4YHBzzz5fhWTmbLE0rKC6k10g9mku271tzMB4YwTnGXGCR8KLx3s7oVDsM44Zyc4+AxmhWnarY3WpJZxpJIrnAcHAP0x+ZqxcarNZavHZWlvCsA2l2K5Jzj7daXIr4y+tvPMPdcg55PhB/wA+VSXTVZQxlULke5z59M0rSXt/dWF2Lq7mYShQOdoGT5AUe7KJ3OjOvpOf9opFcaBt92htYJWjsbdZ9hxukBbJ+A8qYtCvmv7Hv5IljcNtIA+A/WkoRxFF3Y3M3Qnr9KbezRA02ZVUqBM2BtI8hR6HKuqL2qvZwW8t1eKQkeMso8Qycf3ofHDDqNoJ7KZLq3fjDDn4j6Vq7XzqNAvQXAJ2jGefeFKaSuOxqrEZFb20+JTtx4KQJaOiaZ2l1DSEjtnRZYEAVIpfCwHoGH/NNWm9rtLvdqSy+yTH+Sfwj6N0/v8ACuTzdobuD9iW0yRTpdxqJGfljk4z5c1bzY6heXVnayyrcWzEOkq+EjnkfD9apTaIliTOkduJ4p+xt7LBIkkbCMh0bcD+8XoRXlc1vX1LTtFksRPLHZOV3RABozyOmR4ecHjFZV8kxRXHROx17V7BitrPNFGVz/EVwzdMc/DFEl1nX9ReM3MilkB2PDxgHH83ANLWkXMD3luA7uysDvaHGeC3vYx0zVYXMzaJG95PLLI92z5f/wAM4olJihjT2H7x7cRS3F1exym3AkkWNhI3IOOnGTVKXUEvOzwuoY5FU3aBkJyThgeOnmBVTSIBfafqVtbOi7lhTczDCqByePl+FFIbFrHTrK0VhPm6Vy6DjbgnPxHAqE7NGkhOO2SRpnUeN2bA68k8U0dm9kfZzUJOVYsy9SOi8fmaB/sqaFAb25srIYyRPcDdj5CmrSkXSNFnEk6TrHIZCUAwRszxU2W6oA9nLW9GrW0rW5jhVyGdlxjg461mp6hjXZm72AR8eMHdkhRxgfEVf7Ndo59R1JreZoyroXTux7nw561Bdee21ea1stOiEMcTMCI9jMwUncenGfw5pWNeWwXCmoTWrRJDOxJTaY4cKAM9SfpTP2cguoNOe3vYnQtLkEuHLgjB6dOlLUmva1JoV48koDLKF70EIV4JIGPI4HPzpj0O7un7OJc3EneNtZo5CSWIAOM58/vxQEt6NUmtaVp1yLaGBn7s7WaMBQp88cDJo7HNHPaiWFS8bjKkt+tclmebvJ0Ej4DDp9On966P2XZv+noixyRu5+tGxTSXRDXrW61Cwe2te5QO3iWXow9OOlKl3b6jZ6N7A9i/hm73vYT3gPGOR1FGu2ksqdn7p4pAgX3wVzuHAx/mfSliLWNTsex9u8RxlsJPkHA/pwfr9KBx6o23F4k8+iLFKsjQhEcDwsp3ehorocgHajVhltxLE5JHnQ691yynk06LUdOSQ3AAleWMr3ZPmMjkfEHpW/Shpser3C6dPcI0I2yxM+6Ngc9M5PB+NMTaov6hezd7q8O7Me+3CqxzszycemcCsoTdS3f7Yu41tgyTMh3sx24UcZHl1/Csq49GU9M3aLcoNRBexMBhUuPDs3YjY/gOPr9976xLPptpcyWtrNcMs2HmjB27cnIH0H2qhBd3ENoTOipmKUFnPH8NuBz1zig93fXUUMCxwWxh2FkLzSdCcHgMPr86iLcu1RtkhDG/q7Q13V/dz6FqKztEgFwsQCLgBcKSP89TVzS5JYtMsFaXCLbSsw8vC4x+dLBuZW7MyyyEK8l54lQkjIHOOfhRnTJdmmJ313vCWjO0GBu2YySPPqBTitmcvGxSW3K23hDHYuOBwfhT7Ltg0vUo8YUd2g56gRr+ppR9t0dfYCVmdb0jB8OYgTt8XH9Qbp5DNGr82p0m9kguGuHhXu5CWJ2uCMjmk00tjUlJqgb2Yums743CxGQrCfAZFTJJx1YgVcuLwLqc2oNLYxNPA0Xdy3sY25GM5Gc0M7O2tvqL3cF1Erp7Oeo8/UfGhH7NtA9zA3fkWys2cjBwRkD060a9lNb0MLXVmIJbKXUrDuJZxIwR3aQ8FcDC46Gj2h3rP2alhJRjAsiBo9wBG0n+bnzrn7Wdn7JHcGCQsZTFsMnwB64+NPukosfZVpF3gSQu3ibJ931oYVtCe7h5ZWDDLkep6fT4V0Ps7Ow0CFRGxzny461zkXLgn922N3I46V0jQTjs7ERx1/3GpRWRRrQE7ZTg6JPC5CPMQEDEDdyM455pbu229jrSI+Unz9fSmftBdx2lk08sfeKp9weeSBS1eSaYtlHey2ojEpwAqDdn04+VMhPRmp5fVNBDYIEY4P0rNIRU1/U3UbO7bChegHPGBVecW6TwD2mRZTzDuYsR8s5xUtPPd6hKyTiR3z32QM5wfTpT9AydxC93q18pmCiMpjwL5r6n5V5US7RajeyybRG7KdwOT4RjGPrWVpGLa0ZTkkwLYTXuoS2sAdiqk53ynB8snJ6+KjupWEii0t2aJXSEx4aRRk7geMnnihukWMkmqd3aTRglD3cu1lwfljPkelGrbsrKrd5c3avIjDbtDYx8QRT8mPwWzf7BdNoSW0cW6T2ppSAwPhJODnOKilrMl66mJiTpb2zndjYSpIz9qsPaXiRGETBlPQKhyMdCOOK1QR30AkLGZyVVcuhycBgOcejt1+FCi07Dkp6FCaAwx6Yjk/xOufLd/wAmmjSsNo2pLEpdpLtsKoJJxtqxoyWNndJcasHBhjSC2ZEXMY55O4Eeg4559M03abqXZyVzZyzpG0oJEkdvGCpx1LDGD5j15qnC0ZRnxdip2fVrea5eaJogYSo3DGTmhJSTffMYJv3iSAExnxZYYx6036nPpttaGPTtXjv2iwrbtu9gc+IYY5x59KWO8k90X8w9Mk+D5YrHg+jdZF2VJMrZwfun4uCxUocgbQM4+lN9vIsfZZEyM+z9M/AUvR3M6yJjUSdp8RbJ3da33OsoLhY1WJvCW3s3Q/0/Xr9Kag3oTyJUwY3iVsIcnH8nxroGlnb2dh68g/7qT7TUlm1C1EghNvMGVRHHuLPxjPpgZP3o1dTWcVm21lXJ4AI5+1S4tFOSkgZ2mkB0fD4wTjrx1H6UtarMH0q2iXorqQR8Q1WdRmJitI42eQh9zhvMAHg+lV7ieN7vuRGZI1iXwBjhWzz+BqlGieSMvSDqVmSei8V5ph26jdt6k/3r24e3SVJHjk8PHeM2NtULq8S1uf3SSKSd0mW94UKLaG5IIKpmu9S5U+JcLJnaev6VlXNH06WeO7uNvcoIg4Zjy/BPl/nIrK6MWSUI0jCai2FOziwz3RZbtrfaue8hCswPpgj9PnTK0t1GuYdRs5sfyz2zox/9SR+NKXZIAXN8ABjvG/OmeVQMYArlwLjE9D+hLnlt/hI6hf4AeztH9dszD+xqH7QuSwL6RGxXkEXCnH3UVMKpHKj7Vr2jdIMDAAxW1nBRZj1efAzo4POPeh4+7Ctj6hO/DaHz5bViP5GqJVQowB9q9dmQrsYrnrg4oTCjc/fSOMaOwY+pRfzNR9jvJR4dHjIP9c6D+1ELMBoo9wzkedVNTJhm2xHYD1C8UD6NX7I7zwy29jE3p3hOPsoqcnZuJfc7iQ+vd4o1pyrNa4mUSeEHxjNUNRRbeZu4URYHGwbfyoEBbjRUSaF4lhR4pQ5IGPI8VJtMRF3NYsV9QuR+FGtMZpV/esX6+8c+VSuoo4od8Uao/HiUYNFCsW3t7TO02LM3oEqr3enxSFlso0bpyMH8qPPc3BOwzyleeN5xUE8Xvc/OnSDkyXZufT09omdbWGSIK0bOVJY88DI+XSkPtRDC+rmczRQbnkcAR7xuz0+Q4x8AKN9uFC6ExAAIkUgjypc7QuzzQbmJxvAyegyKtJUS2EkvO5shHEEOYcEl/GwxjnjyrK03TMupbFJCG0GVB4NZR0D2f//Z"/>
          <p:cNvSpPr>
            <a:spLocks noChangeAspect="1" noChangeArrowheads="1"/>
          </p:cNvSpPr>
          <p:nvPr/>
        </p:nvSpPr>
        <p:spPr bwMode="auto">
          <a:xfrm>
            <a:off x="0" y="-673100"/>
            <a:ext cx="1295400" cy="8572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74760" name="Picture 8" descr="http://www.minel-schreder.rs/mediaFile/682/LR-KapetanMisinoZdanjeBeograd03.jpg"/>
          <p:cNvPicPr>
            <a:picLocks noChangeAspect="1" noChangeArrowheads="1"/>
          </p:cNvPicPr>
          <p:nvPr/>
        </p:nvPicPr>
        <p:blipFill>
          <a:blip r:embed="rId2" cstate="print"/>
          <a:srcRect/>
          <a:stretch>
            <a:fillRect/>
          </a:stretch>
        </p:blipFill>
        <p:spPr bwMode="auto">
          <a:xfrm>
            <a:off x="611560" y="764704"/>
            <a:ext cx="7986340" cy="439248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173</TotalTime>
  <Words>2361</Words>
  <Application>Microsoft Office PowerPoint</Application>
  <PresentationFormat>On-screen Show (4:3)</PresentationFormat>
  <Paragraphs>28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Paper</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Owner</cp:lastModifiedBy>
  <cp:revision>18</cp:revision>
  <dcterms:created xsi:type="dcterms:W3CDTF">2013-10-20T17:54:49Z</dcterms:created>
  <dcterms:modified xsi:type="dcterms:W3CDTF">2013-10-20T20:48:23Z</dcterms:modified>
</cp:coreProperties>
</file>